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480" r:id="rId5"/>
    <p:sldId id="481" r:id="rId6"/>
    <p:sldId id="482" r:id="rId7"/>
    <p:sldId id="483" r:id="rId8"/>
    <p:sldId id="484" r:id="rId9"/>
    <p:sldId id="485" r:id="rId10"/>
    <p:sldId id="486" r:id="rId11"/>
    <p:sldId id="265" r:id="rId12"/>
    <p:sldId id="266" r:id="rId13"/>
    <p:sldId id="267" r:id="rId14"/>
    <p:sldId id="268" r:id="rId15"/>
    <p:sldId id="269" r:id="rId16"/>
    <p:sldId id="270" r:id="rId17"/>
    <p:sldId id="271" r:id="rId18"/>
    <p:sldId id="272" r:id="rId19"/>
    <p:sldId id="273" r:id="rId20"/>
    <p:sldId id="274" r:id="rId21"/>
    <p:sldId id="478" r:id="rId22"/>
    <p:sldId id="479" r:id="rId23"/>
    <p:sldId id="275" r:id="rId24"/>
    <p:sldId id="276" r:id="rId25"/>
    <p:sldId id="277" r:id="rId26"/>
    <p:sldId id="278" r:id="rId27"/>
    <p:sldId id="279" r:id="rId28"/>
    <p:sldId id="280" r:id="rId29"/>
    <p:sldId id="281" r:id="rId30"/>
    <p:sldId id="282" r:id="rId31"/>
    <p:sldId id="460" r:id="rId32"/>
    <p:sldId id="462" r:id="rId33"/>
    <p:sldId id="461" r:id="rId34"/>
    <p:sldId id="463"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64BDE2-642F-4A0B-A007-41A5FB86562F}" v="1" dt="2023-04-18T15:15:39.5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d ahmed ali Khan" userId="08dcc134e75ba06d" providerId="LiveId" clId="{F964BDE2-642F-4A0B-A007-41A5FB86562F}"/>
    <pc:docChg chg="custSel addSld delSld modSld">
      <pc:chgData name="Md ahmed ali Khan" userId="08dcc134e75ba06d" providerId="LiveId" clId="{F964BDE2-642F-4A0B-A007-41A5FB86562F}" dt="2023-04-18T15:16:16.417" v="409" actId="20577"/>
      <pc:docMkLst>
        <pc:docMk/>
      </pc:docMkLst>
      <pc:sldChg chg="modSp mod">
        <pc:chgData name="Md ahmed ali Khan" userId="08dcc134e75ba06d" providerId="LiveId" clId="{F964BDE2-642F-4A0B-A007-41A5FB86562F}" dt="2023-04-18T15:10:49.728" v="66" actId="20577"/>
        <pc:sldMkLst>
          <pc:docMk/>
          <pc:sldMk cId="1307440379" sldId="257"/>
        </pc:sldMkLst>
        <pc:spChg chg="mod">
          <ac:chgData name="Md ahmed ali Khan" userId="08dcc134e75ba06d" providerId="LiveId" clId="{F964BDE2-642F-4A0B-A007-41A5FB86562F}" dt="2023-04-18T15:10:49.728" v="66" actId="20577"/>
          <ac:spMkLst>
            <pc:docMk/>
            <pc:sldMk cId="1307440379" sldId="257"/>
            <ac:spMk id="4" creationId="{00000000-0000-0000-0000-000000000000}"/>
          </ac:spMkLst>
        </pc:spChg>
        <pc:spChg chg="mod">
          <ac:chgData name="Md ahmed ali Khan" userId="08dcc134e75ba06d" providerId="LiveId" clId="{F964BDE2-642F-4A0B-A007-41A5FB86562F}" dt="2023-04-18T15:10:30.633" v="37" actId="20577"/>
          <ac:spMkLst>
            <pc:docMk/>
            <pc:sldMk cId="1307440379" sldId="257"/>
            <ac:spMk id="6" creationId="{00000000-0000-0000-0000-000000000000}"/>
          </ac:spMkLst>
        </pc:spChg>
      </pc:sldChg>
      <pc:sldChg chg="add">
        <pc:chgData name="Md ahmed ali Khan" userId="08dcc134e75ba06d" providerId="LiveId" clId="{F964BDE2-642F-4A0B-A007-41A5FB86562F}" dt="2023-04-18T15:15:39.576" v="323"/>
        <pc:sldMkLst>
          <pc:docMk/>
          <pc:sldMk cId="0" sldId="258"/>
        </pc:sldMkLst>
      </pc:sldChg>
      <pc:sldChg chg="delSp modSp mod">
        <pc:chgData name="Md ahmed ali Khan" userId="08dcc134e75ba06d" providerId="LiveId" clId="{F964BDE2-642F-4A0B-A007-41A5FB86562F}" dt="2023-04-18T15:14:49.102" v="322" actId="20577"/>
        <pc:sldMkLst>
          <pc:docMk/>
          <pc:sldMk cId="3994717819" sldId="259"/>
        </pc:sldMkLst>
        <pc:spChg chg="del mod">
          <ac:chgData name="Md ahmed ali Khan" userId="08dcc134e75ba06d" providerId="LiveId" clId="{F964BDE2-642F-4A0B-A007-41A5FB86562F}" dt="2023-04-18T15:14:23.169" v="276" actId="478"/>
          <ac:spMkLst>
            <pc:docMk/>
            <pc:sldMk cId="3994717819" sldId="259"/>
            <ac:spMk id="3" creationId="{00000000-0000-0000-0000-000000000000}"/>
          </ac:spMkLst>
        </pc:spChg>
        <pc:graphicFrameChg chg="modGraphic">
          <ac:chgData name="Md ahmed ali Khan" userId="08dcc134e75ba06d" providerId="LiveId" clId="{F964BDE2-642F-4A0B-A007-41A5FB86562F}" dt="2023-04-18T15:14:49.102" v="322" actId="20577"/>
          <ac:graphicFrameMkLst>
            <pc:docMk/>
            <pc:sldMk cId="3994717819" sldId="259"/>
            <ac:graphicFrameMk id="2" creationId="{00000000-0000-0000-0000-000000000000}"/>
          </ac:graphicFrameMkLst>
        </pc:graphicFrameChg>
      </pc:sldChg>
      <pc:sldChg chg="modSp mod">
        <pc:chgData name="Md ahmed ali Khan" userId="08dcc134e75ba06d" providerId="LiveId" clId="{F964BDE2-642F-4A0B-A007-41A5FB86562F}" dt="2023-04-18T15:16:16.417" v="409" actId="20577"/>
        <pc:sldMkLst>
          <pc:docMk/>
          <pc:sldMk cId="468582345" sldId="462"/>
        </pc:sldMkLst>
        <pc:spChg chg="mod">
          <ac:chgData name="Md ahmed ali Khan" userId="08dcc134e75ba06d" providerId="LiveId" clId="{F964BDE2-642F-4A0B-A007-41A5FB86562F}" dt="2023-04-18T15:16:16.417" v="409" actId="20577"/>
          <ac:spMkLst>
            <pc:docMk/>
            <pc:sldMk cId="468582345" sldId="462"/>
            <ac:spMk id="3" creationId="{2434C39B-E17E-33DD-9927-6F5EA7A8FAF1}"/>
          </ac:spMkLst>
        </pc:spChg>
      </pc:sldChg>
      <pc:sldChg chg="del">
        <pc:chgData name="Md ahmed ali Khan" userId="08dcc134e75ba06d" providerId="LiveId" clId="{F964BDE2-642F-4A0B-A007-41A5FB86562F}" dt="2023-04-18T15:15:41.883" v="324" actId="47"/>
        <pc:sldMkLst>
          <pc:docMk/>
          <pc:sldMk cId="2259760548" sldId="48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1D0D3-F128-69FA-7427-A483F1B4D5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0131159-0CF4-F405-30BC-6AE5C3BFA9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57EDA64-5593-1178-B61C-91FC0B5F69C2}"/>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5" name="Footer Placeholder 4">
            <a:extLst>
              <a:ext uri="{FF2B5EF4-FFF2-40B4-BE49-F238E27FC236}">
                <a16:creationId xmlns:a16="http://schemas.microsoft.com/office/drawing/2014/main" id="{1FB66FD6-3F9F-FA6C-18EF-96846ECD8D3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A62A7B1-2F85-446C-45E3-545EE1EDF517}"/>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3012759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DA6FC-6A6C-0F3A-CD4A-2C29125D1B5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4051961-6338-3658-E133-88C11A49BF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A4CB72F-6A54-3474-C032-2C6FFDEA7EA8}"/>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5" name="Footer Placeholder 4">
            <a:extLst>
              <a:ext uri="{FF2B5EF4-FFF2-40B4-BE49-F238E27FC236}">
                <a16:creationId xmlns:a16="http://schemas.microsoft.com/office/drawing/2014/main" id="{C2FFFB72-E6FC-9894-AA51-7E5930400F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721FB8-813B-194B-1F54-7B81DD7D86C6}"/>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732290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CF0D50-1B36-3155-5510-EE233EEC16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8A64911-6DC1-5FC9-A422-F850FB3F44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2F3E530-28BE-8074-2404-052AF3AF39CC}"/>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5" name="Footer Placeholder 4">
            <a:extLst>
              <a:ext uri="{FF2B5EF4-FFF2-40B4-BE49-F238E27FC236}">
                <a16:creationId xmlns:a16="http://schemas.microsoft.com/office/drawing/2014/main" id="{25A126D7-0D27-51EF-FD4D-82CDD0E2C57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D0CD43-CC92-EF8E-3B88-6F73A38CB0C9}"/>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2487920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E7968-879C-4E3A-719B-18AD9C6F78A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73C981B-EDC3-F337-CD77-58A7A60C6B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524B7AD-A772-EAA7-F2DC-429070F1A49E}"/>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5" name="Footer Placeholder 4">
            <a:extLst>
              <a:ext uri="{FF2B5EF4-FFF2-40B4-BE49-F238E27FC236}">
                <a16:creationId xmlns:a16="http://schemas.microsoft.com/office/drawing/2014/main" id="{2C5C190D-0A23-BB0C-433E-D3E2AD09B3C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3D89288-1FE5-F166-D7BF-50C3A054AAB6}"/>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2909527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34F8D-72ED-2C33-CF1C-61CEE9E5A7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E1963D3-B351-527D-3362-247E5A6C51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DE4C0D-769A-8E67-AB55-197D8ABF424C}"/>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5" name="Footer Placeholder 4">
            <a:extLst>
              <a:ext uri="{FF2B5EF4-FFF2-40B4-BE49-F238E27FC236}">
                <a16:creationId xmlns:a16="http://schemas.microsoft.com/office/drawing/2014/main" id="{6A95EE7E-B03F-7015-9EB1-D3E5AF838C2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250BD55-C5ED-4C52-7984-009750B1C1D8}"/>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4226616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3F5CB-5B94-3CB9-E50B-80B4EB0D453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7FB8232-1CB3-E702-B508-B0AACEBE6A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533BCA9-2EA5-114E-B99E-579C6FB970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4E6D284-B0C4-6DFB-61B4-4B2C53AB8B81}"/>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6" name="Footer Placeholder 5">
            <a:extLst>
              <a:ext uri="{FF2B5EF4-FFF2-40B4-BE49-F238E27FC236}">
                <a16:creationId xmlns:a16="http://schemas.microsoft.com/office/drawing/2014/main" id="{F48CE918-F077-2330-7669-17A8C73B2E2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C5A2D29-2732-1F66-997E-BE140CC2C68E}"/>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2767999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0123-6F26-F3C5-2D44-176243DCDE5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BD63FB3-7859-AEDE-8028-E94A891A9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5FADBF-E0CB-9BDE-45C1-74AE62C9CF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C80F0B0-25F6-28B0-F7FA-21822ACBC6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6DB2DC-ED66-CD88-9497-EC85B04BA6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2A92ABF-65E3-78AA-7F75-4B0DEB0C5AD8}"/>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8" name="Footer Placeholder 7">
            <a:extLst>
              <a:ext uri="{FF2B5EF4-FFF2-40B4-BE49-F238E27FC236}">
                <a16:creationId xmlns:a16="http://schemas.microsoft.com/office/drawing/2014/main" id="{DCFF6443-74E7-321C-A201-292EE1DE0FB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4E35DD9-7450-9555-5826-4B0950ABC345}"/>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2560455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D75A0-9F7B-B56A-F42A-3681867585E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BD37DCD-E45A-7FDF-A858-24BAAE3282E6}"/>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4" name="Footer Placeholder 3">
            <a:extLst>
              <a:ext uri="{FF2B5EF4-FFF2-40B4-BE49-F238E27FC236}">
                <a16:creationId xmlns:a16="http://schemas.microsoft.com/office/drawing/2014/main" id="{5454E628-C817-9534-1A8D-F8D57D949BA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5DED836-0E97-7319-EA9E-919BB643DD0A}"/>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21789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5270A7-2941-C66D-995F-EF42FE19639A}"/>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3" name="Footer Placeholder 2">
            <a:extLst>
              <a:ext uri="{FF2B5EF4-FFF2-40B4-BE49-F238E27FC236}">
                <a16:creationId xmlns:a16="http://schemas.microsoft.com/office/drawing/2014/main" id="{889CFA23-9DB0-FEEA-FBFB-2CB0C52F330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FC70056-D443-7F4B-6161-3B4D82C6F5D2}"/>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1888669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34E1-91B7-C94A-F480-6FB5A4F113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EF9AB8B-21C3-6BBE-9F27-7F20BE4CB8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624C78A-30B4-9CD4-0BA5-56828E31C3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E1F70B-4559-4BC8-B18B-224A30F4DDB1}"/>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6" name="Footer Placeholder 5">
            <a:extLst>
              <a:ext uri="{FF2B5EF4-FFF2-40B4-BE49-F238E27FC236}">
                <a16:creationId xmlns:a16="http://schemas.microsoft.com/office/drawing/2014/main" id="{3F1E5142-82DD-5116-B09B-16CEF908B4B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6929078-4681-AE12-632D-5FA920A84679}"/>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1190939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3BD80-C849-1AC8-CEC1-9218A76EC7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06C31EA-37B8-23F0-C879-0D69D74EE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DB41DB8-EC30-68E9-7C4C-FFA21B3242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74F363-738C-80EC-34B4-3DFD9ACD3CEE}"/>
              </a:ext>
            </a:extLst>
          </p:cNvPr>
          <p:cNvSpPr>
            <a:spLocks noGrp="1"/>
          </p:cNvSpPr>
          <p:nvPr>
            <p:ph type="dt" sz="half" idx="10"/>
          </p:nvPr>
        </p:nvSpPr>
        <p:spPr/>
        <p:txBody>
          <a:bodyPr/>
          <a:lstStyle/>
          <a:p>
            <a:fld id="{00786C10-77CF-4DAD-887F-03D635A7811E}" type="datetimeFigureOut">
              <a:rPr lang="en-IN" smtClean="0"/>
              <a:t>19-04-2023</a:t>
            </a:fld>
            <a:endParaRPr lang="en-IN"/>
          </a:p>
        </p:txBody>
      </p:sp>
      <p:sp>
        <p:nvSpPr>
          <p:cNvPr id="6" name="Footer Placeholder 5">
            <a:extLst>
              <a:ext uri="{FF2B5EF4-FFF2-40B4-BE49-F238E27FC236}">
                <a16:creationId xmlns:a16="http://schemas.microsoft.com/office/drawing/2014/main" id="{356452E0-D912-FAB1-E1BA-EE751DDB142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656121-C820-F924-FEA7-4D1711FF6519}"/>
              </a:ext>
            </a:extLst>
          </p:cNvPr>
          <p:cNvSpPr>
            <a:spLocks noGrp="1"/>
          </p:cNvSpPr>
          <p:nvPr>
            <p:ph type="sldNum" sz="quarter" idx="12"/>
          </p:nvPr>
        </p:nvSpPr>
        <p:spPr/>
        <p:txBody>
          <a:bodyPr/>
          <a:lstStyle/>
          <a:p>
            <a:fld id="{D98F071A-536A-40EB-9F16-9C48CE40BAEA}" type="slidenum">
              <a:rPr lang="en-IN" smtClean="0"/>
              <a:t>‹#›</a:t>
            </a:fld>
            <a:endParaRPr lang="en-IN"/>
          </a:p>
        </p:txBody>
      </p:sp>
    </p:spTree>
    <p:extLst>
      <p:ext uri="{BB962C8B-B14F-4D97-AF65-F5344CB8AC3E}">
        <p14:creationId xmlns:p14="http://schemas.microsoft.com/office/powerpoint/2010/main" val="29209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771480-2254-1107-DB62-698A5AE897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229163D-EC43-FF0F-D56D-76F0A67CD1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A49C72-C9ED-C367-FB39-15907D531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86C10-77CF-4DAD-887F-03D635A7811E}" type="datetimeFigureOut">
              <a:rPr lang="en-IN" smtClean="0"/>
              <a:t>19-04-2023</a:t>
            </a:fld>
            <a:endParaRPr lang="en-IN"/>
          </a:p>
        </p:txBody>
      </p:sp>
      <p:sp>
        <p:nvSpPr>
          <p:cNvPr id="5" name="Footer Placeholder 4">
            <a:extLst>
              <a:ext uri="{FF2B5EF4-FFF2-40B4-BE49-F238E27FC236}">
                <a16:creationId xmlns:a16="http://schemas.microsoft.com/office/drawing/2014/main" id="{95962D45-7F79-FD09-D1F0-CFAB97D37B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F000BD4-9E12-1FD3-4D14-18989EBAEB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8F071A-536A-40EB-9F16-9C48CE40BAEA}" type="slidenum">
              <a:rPr lang="en-IN" smtClean="0"/>
              <a:t>‹#›</a:t>
            </a:fld>
            <a:endParaRPr lang="en-IN"/>
          </a:p>
        </p:txBody>
      </p:sp>
    </p:spTree>
    <p:extLst>
      <p:ext uri="{BB962C8B-B14F-4D97-AF65-F5344CB8AC3E}">
        <p14:creationId xmlns:p14="http://schemas.microsoft.com/office/powerpoint/2010/main" val="1712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145142" y="2467428"/>
            <a:ext cx="11393714" cy="523220"/>
          </a:xfrm>
          <a:prstGeom prst="rect">
            <a:avLst/>
          </a:prstGeom>
          <a:noFill/>
        </p:spPr>
        <p:txBody>
          <a:bodyPr wrap="square" rtlCol="0">
            <a:spAutoFit/>
          </a:bodyPr>
          <a:lstStyle/>
          <a:p>
            <a:r>
              <a:rPr lang="en-US" sz="2800" dirty="0">
                <a:latin typeface="Book Antiqua" panose="02040602050305030304" pitchFamily="18" charset="0"/>
              </a:rPr>
              <a:t>TITLE OF THE TOPIC: COMPLEXAMALGAM RESTORATION  </a:t>
            </a:r>
          </a:p>
        </p:txBody>
      </p:sp>
      <p:sp>
        <p:nvSpPr>
          <p:cNvPr id="6" name="TextBox 5"/>
          <p:cNvSpPr txBox="1"/>
          <p:nvPr/>
        </p:nvSpPr>
        <p:spPr>
          <a:xfrm>
            <a:off x="203200" y="5715000"/>
            <a:ext cx="11393714" cy="954107"/>
          </a:xfrm>
          <a:prstGeom prst="rect">
            <a:avLst/>
          </a:prstGeom>
          <a:noFill/>
        </p:spPr>
        <p:txBody>
          <a:bodyPr wrap="square" rtlCol="0">
            <a:spAutoFit/>
          </a:bodyPr>
          <a:lstStyle/>
          <a:p>
            <a:pPr algn="ctr"/>
            <a:r>
              <a:rPr lang="en-US" sz="2800" dirty="0">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t>1</a:t>
            </a:fld>
            <a:endParaRPr lang="en-US" dirty="0"/>
          </a:p>
        </p:txBody>
      </p:sp>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Content Placeholder 1"/>
          <p:cNvSpPr>
            <a:spLocks noGrp="1"/>
          </p:cNvSpPr>
          <p:nvPr>
            <p:ph idx="1"/>
          </p:nvPr>
        </p:nvSpPr>
        <p:spPr>
          <a:xfrm>
            <a:off x="839570" y="571481"/>
            <a:ext cx="10757156" cy="5605483"/>
          </a:xfrm>
          <a:ln>
            <a:noFill/>
          </a:ln>
        </p:spPr>
        <p:txBody>
          <a:bodyPr>
            <a:normAutofit/>
          </a:bodyPr>
          <a:lstStyle/>
          <a:p>
            <a:pPr algn="just">
              <a:lnSpc>
                <a:spcPct val="150000"/>
              </a:lnSpc>
              <a:spcBef>
                <a:spcPct val="50000"/>
              </a:spcBef>
            </a:pPr>
            <a:r>
              <a:rPr lang="en-US" altLang="ja-JP" sz="2400" b="1" dirty="0" err="1">
                <a:solidFill>
                  <a:srgbClr val="FF0000"/>
                </a:solidFill>
                <a:ea typeface="MS Mincho" panose="02020609040205080304" pitchFamily="49" charset="-128"/>
              </a:rPr>
              <a:t>Burgress</a:t>
            </a:r>
            <a:r>
              <a:rPr lang="en-US" altLang="ja-JP" sz="2400" dirty="0">
                <a:ea typeface="MS Mincho" panose="02020609040205080304" pitchFamily="49" charset="-128"/>
              </a:rPr>
              <a:t> was the first to consider pin retention from scientific point of view and he published his findings in 1915. </a:t>
            </a:r>
          </a:p>
          <a:p>
            <a:pPr algn="just">
              <a:lnSpc>
                <a:spcPct val="150000"/>
              </a:lnSpc>
              <a:spcBef>
                <a:spcPct val="50000"/>
              </a:spcBef>
              <a:buNone/>
            </a:pPr>
            <a:endParaRPr lang="en-US" altLang="ja-JP" sz="2400" dirty="0">
              <a:ea typeface="MS Mincho" panose="02020609040205080304" pitchFamily="49" charset="-128"/>
            </a:endParaRPr>
          </a:p>
          <a:p>
            <a:pPr marL="0" indent="0" algn="just">
              <a:lnSpc>
                <a:spcPct val="150000"/>
              </a:lnSpc>
              <a:spcBef>
                <a:spcPct val="50000"/>
              </a:spcBef>
              <a:buNone/>
            </a:pPr>
            <a:r>
              <a:rPr lang="en-US" altLang="ja-JP" sz="2400" b="1" u="sng" dirty="0">
                <a:solidFill>
                  <a:srgbClr val="0070C0"/>
                </a:solidFill>
                <a:ea typeface="MS Mincho" panose="02020609040205080304" pitchFamily="49" charset="-128"/>
              </a:rPr>
              <a:t>Rationale for use of pins:</a:t>
            </a:r>
          </a:p>
          <a:p>
            <a:pPr algn="just">
              <a:lnSpc>
                <a:spcPct val="150000"/>
              </a:lnSpc>
              <a:spcBef>
                <a:spcPct val="50000"/>
              </a:spcBef>
              <a:buFontTx/>
              <a:buChar char="•"/>
            </a:pPr>
            <a:r>
              <a:rPr lang="en-US" altLang="ja-JP" sz="2400" dirty="0">
                <a:ea typeface="MS Mincho" panose="02020609040205080304" pitchFamily="49" charset="-128"/>
              </a:rPr>
              <a:t>Pins help to support the restorative materials and resist their dislodgment in teeth that have been severely damaged and weakened.</a:t>
            </a:r>
          </a:p>
          <a:p>
            <a:pPr algn="just">
              <a:lnSpc>
                <a:spcPct val="150000"/>
              </a:lnSpc>
              <a:spcBef>
                <a:spcPct val="50000"/>
              </a:spcBef>
              <a:buFontTx/>
              <a:buChar char="•"/>
            </a:pPr>
            <a:r>
              <a:rPr lang="en-US" altLang="ja-JP" sz="2400" dirty="0">
                <a:ea typeface="MS Mincho" panose="02020609040205080304" pitchFamily="49" charset="-128"/>
              </a:rPr>
              <a:t>Conventional cavity preparations in badly mutilated </a:t>
            </a:r>
            <a:r>
              <a:rPr lang="en-US" altLang="ja-JP" sz="2400" dirty="0">
                <a:solidFill>
                  <a:schemeClr val="tx2">
                    <a:lumMod val="50000"/>
                  </a:schemeClr>
                </a:solidFill>
                <a:ea typeface="MS Mincho" panose="02020609040205080304" pitchFamily="49" charset="-128"/>
              </a:rPr>
              <a:t>cases </a:t>
            </a:r>
            <a:r>
              <a:rPr lang="en-US" altLang="ja-JP" sz="2400" b="1" dirty="0">
                <a:solidFill>
                  <a:schemeClr val="accent2">
                    <a:lumMod val="50000"/>
                  </a:schemeClr>
                </a:solidFill>
                <a:ea typeface="MS Mincho" panose="02020609040205080304" pitchFamily="49" charset="-128"/>
              </a:rPr>
              <a:t>require removal of large amounts of tooth structure</a:t>
            </a:r>
            <a:r>
              <a:rPr lang="en-US" altLang="ja-JP" sz="2400" dirty="0">
                <a:solidFill>
                  <a:schemeClr val="tx2">
                    <a:lumMod val="50000"/>
                  </a:schemeClr>
                </a:solidFill>
                <a:ea typeface="MS Mincho" panose="02020609040205080304" pitchFamily="49" charset="-128"/>
              </a:rPr>
              <a:t> </a:t>
            </a:r>
            <a:r>
              <a:rPr lang="en-US" altLang="ja-JP" sz="2400" dirty="0">
                <a:ea typeface="MS Mincho" panose="02020609040205080304" pitchFamily="49" charset="-128"/>
              </a:rPr>
              <a:t>for obtaining retention and resistance forms</a:t>
            </a:r>
            <a:endParaRPr lang="en-US" sz="2400" dirty="0"/>
          </a:p>
        </p:txBody>
      </p:sp>
    </p:spTree>
    <p:extLst>
      <p:ext uri="{BB962C8B-B14F-4D97-AF65-F5344CB8AC3E}">
        <p14:creationId xmlns:p14="http://schemas.microsoft.com/office/powerpoint/2010/main" val="2613710193"/>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Content Placeholder 1"/>
          <p:cNvSpPr>
            <a:spLocks noGrp="1"/>
          </p:cNvSpPr>
          <p:nvPr>
            <p:ph idx="1"/>
          </p:nvPr>
        </p:nvSpPr>
        <p:spPr>
          <a:xfrm>
            <a:off x="533400" y="762001"/>
            <a:ext cx="10436662" cy="5280027"/>
          </a:xfrm>
        </p:spPr>
        <p:txBody>
          <a:bodyPr>
            <a:normAutofit lnSpcReduction="10000"/>
          </a:bodyPr>
          <a:lstStyle/>
          <a:p>
            <a:pPr marL="0" indent="0" algn="just">
              <a:buNone/>
            </a:pPr>
            <a:r>
              <a:rPr lang="en-US" sz="2400" b="1" i="1" u="sng" dirty="0">
                <a:solidFill>
                  <a:schemeClr val="accent1">
                    <a:lumMod val="75000"/>
                  </a:schemeClr>
                </a:solidFill>
                <a:latin typeface="Times New Roman" panose="02020603050405020304" pitchFamily="18" charset="0"/>
                <a:cs typeface="Times New Roman" panose="02020603050405020304" pitchFamily="18" charset="0"/>
              </a:rPr>
              <a:t>OCCLUSION, ESTHETICS AND ECONOMICS</a:t>
            </a:r>
          </a:p>
          <a:p>
            <a:pPr marL="0" indent="0" algn="just">
              <a:buNone/>
            </a:pPr>
            <a:endParaRPr lang="en-US" sz="2400" u="sng" dirty="0">
              <a:solidFill>
                <a:schemeClr val="accent1">
                  <a:lumMod val="75000"/>
                </a:schemeClr>
              </a:solidFill>
              <a:latin typeface="Times New Roman" panose="02020603050405020304" pitchFamily="18" charset="0"/>
              <a:cs typeface="Times New Roman" panose="02020603050405020304" pitchFamily="18" charset="0"/>
            </a:endParaRPr>
          </a:p>
          <a:p>
            <a:pPr lvl="1"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indicated as interim restorations for teeth that require </a:t>
            </a:r>
            <a:r>
              <a:rPr lang="en-US" sz="2000" b="1" dirty="0">
                <a:solidFill>
                  <a:srgbClr val="FF0000"/>
                </a:solidFill>
                <a:latin typeface="Times New Roman" panose="02020603050405020304" pitchFamily="18" charset="0"/>
                <a:cs typeface="Times New Roman" panose="02020603050405020304" pitchFamily="18" charset="0"/>
              </a:rPr>
              <a:t>elaborate </a:t>
            </a:r>
            <a:r>
              <a:rPr lang="en-US" sz="2000" b="1" dirty="0" err="1">
                <a:solidFill>
                  <a:srgbClr val="FF0000"/>
                </a:solidFill>
                <a:latin typeface="Times New Roman" panose="02020603050405020304" pitchFamily="18" charset="0"/>
                <a:cs typeface="Times New Roman" panose="02020603050405020304" pitchFamily="18" charset="0"/>
              </a:rPr>
              <a:t>occlusal</a:t>
            </a:r>
            <a:r>
              <a:rPr lang="en-US" sz="2000" b="1" dirty="0">
                <a:solidFill>
                  <a:srgbClr val="FF0000"/>
                </a:solidFill>
                <a:latin typeface="Times New Roman" panose="02020603050405020304" pitchFamily="18" charset="0"/>
                <a:cs typeface="Times New Roman" panose="02020603050405020304" pitchFamily="18" charset="0"/>
              </a:rPr>
              <a:t> alterations</a:t>
            </a:r>
            <a:r>
              <a:rPr lang="en-US" sz="2000" dirty="0">
                <a:latin typeface="Times New Roman" panose="02020603050405020304" pitchFamily="18" charset="0"/>
                <a:cs typeface="Times New Roman" panose="02020603050405020304" pitchFamily="18" charset="0"/>
              </a:rPr>
              <a:t>. </a:t>
            </a:r>
          </a:p>
          <a:p>
            <a:pPr lvl="1"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When cost of the indirect restorations is a major factor for the patient, the complex       direct amalgam restoration  may be an appropriate treatment option</a:t>
            </a:r>
            <a:r>
              <a:rPr lang="en-US" dirty="0">
                <a:latin typeface="Times New Roman" panose="02020603050405020304" pitchFamily="18" charset="0"/>
                <a:cs typeface="Times New Roman" panose="02020603050405020304" pitchFamily="18" charset="0"/>
              </a:rPr>
              <a:t>. </a:t>
            </a:r>
          </a:p>
          <a:p>
            <a:pPr marL="457063" lvl="1" indent="0" algn="just">
              <a:lnSpc>
                <a:spcPct val="150000"/>
              </a:lnSpc>
              <a:buNone/>
            </a:pPr>
            <a:endParaRPr lang="en-US" dirty="0">
              <a:latin typeface="Times New Roman" panose="02020603050405020304" pitchFamily="18" charset="0"/>
              <a:cs typeface="Times New Roman" panose="02020603050405020304" pitchFamily="18" charset="0"/>
            </a:endParaRPr>
          </a:p>
          <a:p>
            <a:pPr marL="571500" indent="-571500" algn="just"/>
            <a:r>
              <a:rPr lang="en-US" b="1" i="1" u="sng" dirty="0">
                <a:solidFill>
                  <a:schemeClr val="accent1">
                    <a:lumMod val="75000"/>
                  </a:schemeClr>
                </a:solidFill>
                <a:latin typeface="Times New Roman" panose="02020603050405020304" pitchFamily="18" charset="0"/>
                <a:cs typeface="Times New Roman" panose="02020603050405020304" pitchFamily="18" charset="0"/>
              </a:rPr>
              <a:t>Age and Health of the patient</a:t>
            </a:r>
            <a:endParaRPr lang="en-US" b="1" u="sng" dirty="0">
              <a:solidFill>
                <a:schemeClr val="accent1">
                  <a:lumMod val="75000"/>
                </a:schemeClr>
              </a:solidFill>
              <a:latin typeface="Times New Roman" panose="02020603050405020304" pitchFamily="18" charset="0"/>
              <a:cs typeface="Times New Roman" panose="02020603050405020304" pitchFamily="18" charset="0"/>
            </a:endParaRPr>
          </a:p>
          <a:p>
            <a:pPr marL="571500" indent="-571500" algn="just">
              <a:lnSpc>
                <a:spcPct val="150000"/>
              </a:lnSpc>
              <a:buNone/>
            </a:pPr>
            <a:r>
              <a:rPr lang="en-US" sz="2400" dirty="0">
                <a:latin typeface="Times New Roman" panose="02020603050405020304" pitchFamily="18" charset="0"/>
                <a:cs typeface="Times New Roman" panose="02020603050405020304" pitchFamily="18" charset="0"/>
              </a:rPr>
              <a:t>      For some </a:t>
            </a:r>
            <a:r>
              <a:rPr lang="en-US" sz="2400" b="1" dirty="0">
                <a:solidFill>
                  <a:srgbClr val="FF0000"/>
                </a:solidFill>
                <a:latin typeface="Times New Roman" panose="02020603050405020304" pitchFamily="18" charset="0"/>
                <a:cs typeface="Times New Roman" panose="02020603050405020304" pitchFamily="18" charset="0"/>
              </a:rPr>
              <a:t>geriatric and debilitated </a:t>
            </a:r>
            <a:r>
              <a:rPr lang="en-US" sz="2400" dirty="0">
                <a:latin typeface="Times New Roman" panose="02020603050405020304" pitchFamily="18" charset="0"/>
                <a:cs typeface="Times New Roman" panose="02020603050405020304" pitchFamily="18" charset="0"/>
              </a:rPr>
              <a:t>patients complex amalgam restorations may be the treatment of choice over the more expensive and time consuming restorations </a:t>
            </a:r>
          </a:p>
          <a:p>
            <a:pPr algn="just"/>
            <a:endParaRPr lang="en-US" dirty="0"/>
          </a:p>
          <a:p>
            <a:pPr marL="571500" indent="-571500" algn="just">
              <a:buNone/>
            </a:pPr>
            <a:endParaRPr lang="en-US" dirty="0">
              <a:latin typeface="Garamond" panose="02020404030301010803" pitchFamily="18" charset="0"/>
            </a:endParaRPr>
          </a:p>
          <a:p>
            <a:pPr algn="just"/>
            <a:endParaRPr lang="en-US" dirty="0"/>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2"/>
          <p:cNvSpPr>
            <a:spLocks noGrp="1"/>
          </p:cNvSpPr>
          <p:nvPr>
            <p:ph type="title"/>
          </p:nvPr>
        </p:nvSpPr>
        <p:spPr/>
        <p:txBody>
          <a:bodyPr/>
          <a:lstStyle/>
          <a:p>
            <a:r>
              <a:rPr lang="en-US" sz="3600" b="1" u="sng" dirty="0">
                <a:solidFill>
                  <a:srgbClr val="0070C0"/>
                </a:solidFill>
              </a:rPr>
              <a:t>INDICATIONS</a:t>
            </a:r>
            <a:r>
              <a:rPr lang="en-US" u="sng" dirty="0">
                <a:solidFill>
                  <a:srgbClr val="0070C0"/>
                </a:solidFill>
              </a:rPr>
              <a:t> </a:t>
            </a:r>
          </a:p>
        </p:txBody>
      </p:sp>
      <p:sp>
        <p:nvSpPr>
          <p:cNvPr id="1048606" name="Content Placeholder 1"/>
          <p:cNvSpPr>
            <a:spLocks noGrp="1"/>
          </p:cNvSpPr>
          <p:nvPr>
            <p:ph idx="1"/>
          </p:nvPr>
        </p:nvSpPr>
        <p:spPr>
          <a:solidFill>
            <a:schemeClr val="accent2">
              <a:lumMod val="40000"/>
              <a:lumOff val="60000"/>
            </a:schemeClr>
          </a:solidFill>
          <a:ln>
            <a:solidFill>
              <a:schemeClr val="accent4">
                <a:lumMod val="60000"/>
                <a:lumOff val="40000"/>
              </a:schemeClr>
            </a:solidFill>
          </a:ln>
        </p:spPr>
        <p:txBody>
          <a:bodyPr>
            <a:normAutofit fontScale="82136" lnSpcReduction="20000"/>
          </a:bodyPr>
          <a:lstStyle/>
          <a:p>
            <a:pPr marL="0" indent="0">
              <a:lnSpc>
                <a:spcPct val="150000"/>
              </a:lnSpc>
            </a:pPr>
            <a:r>
              <a:rPr lang="en-US" dirty="0"/>
              <a:t>When large amounts of tooth structure are missing, </a:t>
            </a:r>
          </a:p>
          <a:p>
            <a:pPr marL="0" indent="0">
              <a:lnSpc>
                <a:spcPct val="150000"/>
              </a:lnSpc>
            </a:pPr>
            <a:r>
              <a:rPr lang="en-US" dirty="0"/>
              <a:t>when one or more cusps need capping. </a:t>
            </a:r>
          </a:p>
          <a:p>
            <a:pPr marL="0" indent="0">
              <a:lnSpc>
                <a:spcPct val="150000"/>
              </a:lnSpc>
            </a:pPr>
            <a:r>
              <a:rPr lang="en-US" dirty="0"/>
              <a:t>When increased resistance &amp; retention form is needed.</a:t>
            </a:r>
          </a:p>
          <a:p>
            <a:r>
              <a:rPr lang="en-US" dirty="0">
                <a:cs typeface="Times New Roman" panose="02020603050405020304" pitchFamily="18" charset="0"/>
              </a:rPr>
              <a:t>Definitive final restoration</a:t>
            </a:r>
          </a:p>
          <a:p>
            <a:pPr>
              <a:buNone/>
            </a:pPr>
            <a:r>
              <a:rPr lang="en-US" dirty="0">
                <a:cs typeface="Times New Roman" panose="02020603050405020304" pitchFamily="18" charset="0"/>
              </a:rPr>
              <a:t> </a:t>
            </a:r>
          </a:p>
          <a:p>
            <a:r>
              <a:rPr lang="en-US" dirty="0">
                <a:cs typeface="Times New Roman" panose="02020603050405020304" pitchFamily="18" charset="0"/>
              </a:rPr>
              <a:t>Foundation restoration- abutment teeth for fixed prostheses may use a complex restoration</a:t>
            </a:r>
          </a:p>
          <a:p>
            <a:pPr>
              <a:buNone/>
            </a:pPr>
            <a:endParaRPr lang="en-US" dirty="0">
              <a:cs typeface="Times New Roman" panose="02020603050405020304" pitchFamily="18" charset="0"/>
            </a:endParaRPr>
          </a:p>
          <a:p>
            <a:r>
              <a:rPr lang="en-US" dirty="0">
                <a:cs typeface="Times New Roman" panose="02020603050405020304" pitchFamily="18" charset="0"/>
              </a:rPr>
              <a:t>Control restoration</a:t>
            </a:r>
          </a:p>
          <a:p>
            <a:r>
              <a:rPr lang="en-US" dirty="0">
                <a:cs typeface="Times New Roman" panose="02020603050405020304" pitchFamily="18" charset="0"/>
              </a:rPr>
              <a:t>Interim restoration</a:t>
            </a:r>
          </a:p>
          <a:p>
            <a:pPr marL="0" indent="0">
              <a:lnSpc>
                <a:spcPct val="150000"/>
              </a:lnSpc>
              <a:buNone/>
            </a:pPr>
            <a:endParaRPr lang="en-US" dirty="0"/>
          </a:p>
          <a:p>
            <a:endParaRPr lang="en-US" dirty="0"/>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Title 2"/>
          <p:cNvSpPr>
            <a:spLocks noGrp="1"/>
          </p:cNvSpPr>
          <p:nvPr>
            <p:ph type="title"/>
          </p:nvPr>
        </p:nvSpPr>
        <p:spPr/>
        <p:txBody>
          <a:bodyPr>
            <a:normAutofit/>
          </a:bodyPr>
          <a:lstStyle/>
          <a:p>
            <a:r>
              <a:rPr lang="en-US" sz="3600" b="1" u="sng" dirty="0">
                <a:solidFill>
                  <a:srgbClr val="0070C0"/>
                </a:solidFill>
              </a:rPr>
              <a:t>CONTRAINDICATION </a:t>
            </a:r>
          </a:p>
        </p:txBody>
      </p:sp>
      <p:sp>
        <p:nvSpPr>
          <p:cNvPr id="1048608" name="Content Placeholder 1"/>
          <p:cNvSpPr>
            <a:spLocks noGrp="1"/>
          </p:cNvSpPr>
          <p:nvPr>
            <p:ph idx="1"/>
          </p:nvPr>
        </p:nvSpPr>
        <p:spPr>
          <a:solidFill>
            <a:schemeClr val="accent2">
              <a:lumMod val="40000"/>
              <a:lumOff val="60000"/>
            </a:schemeClr>
          </a:solidFill>
          <a:ln>
            <a:solidFill>
              <a:schemeClr val="accent4">
                <a:lumMod val="60000"/>
                <a:lumOff val="40000"/>
              </a:schemeClr>
            </a:solidFill>
          </a:ln>
        </p:spPr>
        <p:txBody>
          <a:bodyPr/>
          <a:lstStyle/>
          <a:p>
            <a:pPr marL="457200" indent="-457200">
              <a:lnSpc>
                <a:spcPct val="150000"/>
              </a:lnSpc>
              <a:buFont typeface="Century Schoolbook" panose="02040604050505020304" pitchFamily="18" charset="0"/>
              <a:buAutoNum type="arabicParenR"/>
            </a:pPr>
            <a:r>
              <a:rPr lang="en-US" dirty="0"/>
              <a:t>Patient with significant occlusal problems.</a:t>
            </a:r>
          </a:p>
          <a:p>
            <a:pPr marL="457200" indent="-457200">
              <a:lnSpc>
                <a:spcPct val="150000"/>
              </a:lnSpc>
              <a:buFont typeface="Century Schoolbook" panose="02040604050505020304" pitchFamily="18" charset="0"/>
              <a:buAutoNum type="arabicParenR"/>
            </a:pPr>
            <a:r>
              <a:rPr lang="en-US" dirty="0"/>
              <a:t>If tooth cannot be restored with a direct restoration because of anatomic and/or functional considerations.</a:t>
            </a:r>
          </a:p>
          <a:p>
            <a:pPr marL="457200" indent="-457200">
              <a:lnSpc>
                <a:spcPct val="150000"/>
              </a:lnSpc>
              <a:buFont typeface="Century Schoolbook" panose="02040604050505020304" pitchFamily="18" charset="0"/>
              <a:buAutoNum type="arabicParenR"/>
            </a:pPr>
            <a:r>
              <a:rPr lang="en-US" dirty="0"/>
              <a:t>Esthetically important areas.</a:t>
            </a:r>
          </a:p>
          <a:p>
            <a:endParaRPr lang="en-US" dirty="0"/>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2"/>
          <p:cNvSpPr>
            <a:spLocks noGrp="1"/>
          </p:cNvSpPr>
          <p:nvPr>
            <p:ph type="title"/>
          </p:nvPr>
        </p:nvSpPr>
        <p:spPr/>
        <p:txBody>
          <a:bodyPr/>
          <a:lstStyle/>
          <a:p>
            <a:r>
              <a:rPr lang="en-US" sz="4000" b="1" u="sng" dirty="0">
                <a:solidFill>
                  <a:srgbClr val="0070C0"/>
                </a:solidFill>
              </a:rPr>
              <a:t>ADVANTAGES</a:t>
            </a:r>
            <a:r>
              <a:rPr lang="en-US" dirty="0"/>
              <a:t> </a:t>
            </a:r>
          </a:p>
        </p:txBody>
      </p:sp>
      <p:sp>
        <p:nvSpPr>
          <p:cNvPr id="1048610" name="Content Placeholder 1"/>
          <p:cNvSpPr>
            <a:spLocks noGrp="1"/>
          </p:cNvSpPr>
          <p:nvPr>
            <p:ph idx="1"/>
          </p:nvPr>
        </p:nvSpPr>
        <p:spPr>
          <a:solidFill>
            <a:schemeClr val="accent2">
              <a:lumMod val="40000"/>
              <a:lumOff val="60000"/>
            </a:schemeClr>
          </a:solidFill>
          <a:ln>
            <a:solidFill>
              <a:schemeClr val="accent4">
                <a:lumMod val="60000"/>
                <a:lumOff val="40000"/>
              </a:schemeClr>
            </a:solidFill>
          </a:ln>
        </p:spPr>
        <p:txBody>
          <a:bodyPr/>
          <a:lstStyle/>
          <a:p>
            <a:pPr marL="457200" indent="-457200">
              <a:lnSpc>
                <a:spcPct val="150000"/>
              </a:lnSpc>
              <a:buFont typeface="Century Schoolbook" panose="02040604050505020304" pitchFamily="18" charset="0"/>
              <a:buAutoNum type="arabicParenR"/>
            </a:pPr>
            <a:r>
              <a:rPr lang="en-US" dirty="0"/>
              <a:t>Conservative tooth preparation (compared to indirect  or crown restoration)</a:t>
            </a:r>
          </a:p>
          <a:p>
            <a:pPr marL="457200" indent="-457200">
              <a:lnSpc>
                <a:spcPct val="150000"/>
              </a:lnSpc>
              <a:buFont typeface="Century Schoolbook" panose="02040604050505020304" pitchFamily="18" charset="0"/>
              <a:buAutoNum type="arabicParenR"/>
            </a:pPr>
            <a:r>
              <a:rPr lang="en-US" dirty="0"/>
              <a:t>Completed in one appointment.</a:t>
            </a:r>
          </a:p>
          <a:p>
            <a:pPr marL="457200" indent="-457200">
              <a:lnSpc>
                <a:spcPct val="150000"/>
              </a:lnSpc>
              <a:buFont typeface="Century Schoolbook" panose="02040604050505020304" pitchFamily="18" charset="0"/>
              <a:buAutoNum type="arabicParenR"/>
            </a:pPr>
            <a:r>
              <a:rPr lang="en-US" dirty="0"/>
              <a:t>Resistance &amp; retention forms increased by use of pins, slots and bonding.</a:t>
            </a:r>
          </a:p>
          <a:p>
            <a:pPr marL="457200" indent="-457200">
              <a:lnSpc>
                <a:spcPct val="150000"/>
              </a:lnSpc>
              <a:buFont typeface="Century Schoolbook" panose="02040604050505020304" pitchFamily="18" charset="0"/>
              <a:buAutoNum type="arabicParenR"/>
            </a:pPr>
            <a:r>
              <a:rPr lang="en-US" dirty="0"/>
              <a:t>Economic </a:t>
            </a:r>
          </a:p>
          <a:p>
            <a:endParaRPr lang="en-US" dirty="0"/>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2"/>
          <p:cNvSpPr>
            <a:spLocks noGrp="1"/>
          </p:cNvSpPr>
          <p:nvPr>
            <p:ph type="title"/>
          </p:nvPr>
        </p:nvSpPr>
        <p:spPr/>
        <p:txBody>
          <a:bodyPr>
            <a:normAutofit/>
          </a:bodyPr>
          <a:lstStyle/>
          <a:p>
            <a:r>
              <a:rPr lang="en-US" sz="3600" b="1" u="sng" dirty="0">
                <a:solidFill>
                  <a:srgbClr val="0070C0"/>
                </a:solidFill>
              </a:rPr>
              <a:t>DISADVANTAGES </a:t>
            </a:r>
          </a:p>
        </p:txBody>
      </p:sp>
      <p:sp>
        <p:nvSpPr>
          <p:cNvPr id="1048612" name="Content Placeholder 1"/>
          <p:cNvSpPr>
            <a:spLocks noGrp="1"/>
          </p:cNvSpPr>
          <p:nvPr>
            <p:ph idx="1"/>
          </p:nvPr>
        </p:nvSpPr>
        <p:spPr>
          <a:xfrm>
            <a:off x="839570" y="1500175"/>
            <a:ext cx="10900032" cy="4676789"/>
          </a:xfrm>
          <a:solidFill>
            <a:schemeClr val="tx2">
              <a:lumMod val="20000"/>
              <a:lumOff val="80000"/>
            </a:schemeClr>
          </a:solidFill>
          <a:ln>
            <a:solidFill>
              <a:schemeClr val="accent4">
                <a:lumMod val="60000"/>
                <a:lumOff val="40000"/>
              </a:schemeClr>
            </a:solidFill>
          </a:ln>
        </p:spPr>
        <p:txBody>
          <a:bodyPr>
            <a:normAutofit fontScale="78209" lnSpcReduction="10000"/>
          </a:bodyPr>
          <a:lstStyle/>
          <a:p>
            <a:pPr marL="457200" indent="-457200">
              <a:lnSpc>
                <a:spcPct val="150000"/>
              </a:lnSpc>
            </a:pPr>
            <a:r>
              <a:rPr lang="en-US" u="sng" dirty="0">
                <a:latin typeface="Times New Roman" panose="02020603050405020304" pitchFamily="18" charset="0"/>
                <a:cs typeface="Times New Roman" panose="02020603050405020304" pitchFamily="18" charset="0"/>
              </a:rPr>
              <a:t>Dentinal micro fractures</a:t>
            </a:r>
          </a:p>
          <a:p>
            <a:pPr marL="457200" indent="-457200">
              <a:lnSpc>
                <a:spcPct val="150000"/>
              </a:lnSpc>
              <a:buNone/>
            </a:pPr>
            <a:r>
              <a:rPr lang="en-US" dirty="0">
                <a:latin typeface="Times New Roman" panose="02020603050405020304" pitchFamily="18" charset="0"/>
                <a:cs typeface="Times New Roman" panose="02020603050405020304" pitchFamily="18" charset="0"/>
              </a:rPr>
              <a:t>     </a:t>
            </a:r>
            <a:r>
              <a:rPr lang="en-US" dirty="0"/>
              <a:t>Preparing pinholes and placing pins may create craze lines or fractures and internal stresses in the dentin.</a:t>
            </a:r>
            <a:endParaRPr lang="en-US" dirty="0">
              <a:latin typeface="Times New Roman" panose="02020603050405020304" pitchFamily="18" charset="0"/>
              <a:cs typeface="Times New Roman" panose="02020603050405020304" pitchFamily="18" charset="0"/>
            </a:endParaRPr>
          </a:p>
          <a:p>
            <a:pPr marL="457200" indent="-457200">
              <a:lnSpc>
                <a:spcPct val="150000"/>
              </a:lnSpc>
            </a:pPr>
            <a:r>
              <a:rPr lang="en-US" u="sng" dirty="0" err="1">
                <a:latin typeface="Times New Roman" panose="02020603050405020304" pitchFamily="18" charset="0"/>
                <a:cs typeface="Times New Roman" panose="02020603050405020304" pitchFamily="18" charset="0"/>
              </a:rPr>
              <a:t>Microleakage</a:t>
            </a:r>
            <a:r>
              <a:rPr lang="en-US" u="sng" dirty="0">
                <a:latin typeface="Times New Roman" panose="02020603050405020304" pitchFamily="18" charset="0"/>
                <a:cs typeface="Times New Roman" panose="02020603050405020304" pitchFamily="18" charset="0"/>
              </a:rPr>
              <a:t> </a:t>
            </a:r>
          </a:p>
          <a:p>
            <a:pPr marL="457200" indent="-457200">
              <a:lnSpc>
                <a:spcPct val="150000"/>
              </a:lnSpc>
              <a:buNone/>
            </a:pPr>
            <a:r>
              <a:rPr lang="en-US" dirty="0"/>
              <a:t>  Amalgam restorations using cavity varnish exhibit </a:t>
            </a:r>
            <a:r>
              <a:rPr lang="en-US" dirty="0" err="1"/>
              <a:t>microleakage</a:t>
            </a:r>
            <a:r>
              <a:rPr lang="en-US" dirty="0"/>
              <a:t> around all types of pins</a:t>
            </a:r>
            <a:endParaRPr lang="en-US" dirty="0">
              <a:latin typeface="Times New Roman" panose="02020603050405020304" pitchFamily="18" charset="0"/>
              <a:cs typeface="Times New Roman" panose="02020603050405020304" pitchFamily="18" charset="0"/>
            </a:endParaRPr>
          </a:p>
          <a:p>
            <a:pPr marL="457200" indent="-457200">
              <a:lnSpc>
                <a:spcPct val="150000"/>
              </a:lnSpc>
            </a:pPr>
            <a:r>
              <a:rPr lang="en-US" u="sng" dirty="0">
                <a:latin typeface="Times New Roman" panose="02020603050405020304" pitchFamily="18" charset="0"/>
                <a:cs typeface="Times New Roman" panose="02020603050405020304" pitchFamily="18" charset="0"/>
              </a:rPr>
              <a:t>Decreased strength of amalgam</a:t>
            </a:r>
          </a:p>
          <a:p>
            <a:pPr marL="457200" indent="-457200">
              <a:lnSpc>
                <a:spcPct val="150000"/>
              </a:lnSpc>
              <a:buNone/>
            </a:pPr>
            <a:r>
              <a:rPr lang="en-IN" dirty="0">
                <a:latin typeface="Times New Roman" panose="02020603050405020304" pitchFamily="18" charset="0"/>
                <a:cs typeface="Times New Roman" panose="02020603050405020304" pitchFamily="18" charset="0"/>
              </a:rPr>
              <a:t>  </a:t>
            </a:r>
            <a:r>
              <a:rPr lang="en-US" dirty="0"/>
              <a:t>The tensile strength and horizontal strength of pin-retained amalgam restorations are </a:t>
            </a:r>
            <a:r>
              <a:rPr lang="en-US" dirty="0" err="1"/>
              <a:t>signiﬁcantly</a:t>
            </a:r>
            <a:r>
              <a:rPr lang="en-US" dirty="0"/>
              <a:t> decreased</a:t>
            </a:r>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Content Placeholder 2"/>
          <p:cNvSpPr>
            <a:spLocks noGrp="1"/>
          </p:cNvSpPr>
          <p:nvPr>
            <p:ph idx="1"/>
          </p:nvPr>
        </p:nvSpPr>
        <p:spPr>
          <a:xfrm>
            <a:off x="839570" y="1142985"/>
            <a:ext cx="10512862" cy="5033979"/>
          </a:xfrm>
          <a:solidFill>
            <a:schemeClr val="tx2">
              <a:lumMod val="20000"/>
              <a:lumOff val="80000"/>
            </a:schemeClr>
          </a:solidFill>
          <a:ln>
            <a:solidFill>
              <a:schemeClr val="accent4">
                <a:lumMod val="60000"/>
                <a:lumOff val="40000"/>
              </a:schemeClr>
            </a:solidFill>
          </a:ln>
        </p:spPr>
        <p:txBody>
          <a:bodyPr>
            <a:normAutofit lnSpcReduction="10000"/>
          </a:bodyPr>
          <a:lstStyle/>
          <a:p>
            <a:pPr marL="457200" indent="-457200">
              <a:lnSpc>
                <a:spcPct val="150000"/>
              </a:lnSpc>
            </a:pPr>
            <a:r>
              <a:rPr lang="en-US" u="sng" dirty="0">
                <a:latin typeface="Times New Roman" panose="02020603050405020304" pitchFamily="18" charset="0"/>
                <a:cs typeface="Times New Roman" panose="02020603050405020304" pitchFamily="18" charset="0"/>
              </a:rPr>
              <a:t>Resistance form is difficult to develop</a:t>
            </a:r>
          </a:p>
          <a:p>
            <a:pPr marL="457200" indent="-457200">
              <a:lnSpc>
                <a:spcPct val="150000"/>
              </a:lnSpc>
              <a:buNone/>
            </a:pPr>
            <a:r>
              <a:rPr lang="en-US" dirty="0"/>
              <a:t>     The complex amalgam restoration does not protect the tooth from fracture as well as an </a:t>
            </a:r>
            <a:r>
              <a:rPr lang="en-US" dirty="0" err="1"/>
              <a:t>extracoronal</a:t>
            </a:r>
            <a:r>
              <a:rPr lang="en-US" dirty="0"/>
              <a:t> restoration.</a:t>
            </a:r>
            <a:endParaRPr lang="en-US" dirty="0">
              <a:latin typeface="Times New Roman" panose="02020603050405020304" pitchFamily="18" charset="0"/>
              <a:cs typeface="Times New Roman" panose="02020603050405020304" pitchFamily="18" charset="0"/>
            </a:endParaRPr>
          </a:p>
          <a:p>
            <a:pPr marL="457200" indent="-457200">
              <a:lnSpc>
                <a:spcPct val="150000"/>
              </a:lnSpc>
            </a:pPr>
            <a:r>
              <a:rPr lang="en-US" u="sng" dirty="0">
                <a:latin typeface="Times New Roman" panose="02020603050405020304" pitchFamily="18" charset="0"/>
                <a:cs typeface="Times New Roman" panose="02020603050405020304" pitchFamily="18" charset="0"/>
              </a:rPr>
              <a:t>Penetration &amp; perforation</a:t>
            </a:r>
          </a:p>
          <a:p>
            <a:pPr marL="457200" indent="-457200">
              <a:lnSpc>
                <a:spcPct val="150000"/>
              </a:lnSpc>
              <a:buNone/>
            </a:pPr>
            <a:r>
              <a:rPr lang="en-IN" dirty="0">
                <a:latin typeface="Times New Roman" panose="02020603050405020304" pitchFamily="18" charset="0"/>
                <a:cs typeface="Times New Roman" panose="02020603050405020304" pitchFamily="18" charset="0"/>
              </a:rPr>
              <a:t>    </a:t>
            </a:r>
            <a:r>
              <a:rPr lang="en-US" dirty="0"/>
              <a:t>increases the risk of penetrating into the pulp or perforating the external tooth surface</a:t>
            </a:r>
            <a:endParaRPr lang="en-US" dirty="0">
              <a:latin typeface="Times New Roman" panose="02020603050405020304" pitchFamily="18" charset="0"/>
              <a:cs typeface="Times New Roman" panose="02020603050405020304" pitchFamily="18" charset="0"/>
            </a:endParaRPr>
          </a:p>
          <a:p>
            <a:pPr marL="457200" indent="-457200">
              <a:lnSpc>
                <a:spcPct val="150000"/>
              </a:lnSpc>
            </a:pPr>
            <a:r>
              <a:rPr lang="en-US" dirty="0">
                <a:latin typeface="Times New Roman" panose="02020603050405020304" pitchFamily="18" charset="0"/>
                <a:cs typeface="Times New Roman" panose="02020603050405020304" pitchFamily="18" charset="0"/>
              </a:rPr>
              <a:t>Proper contours &amp; </a:t>
            </a:r>
            <a:r>
              <a:rPr lang="en-US" dirty="0" err="1">
                <a:latin typeface="Times New Roman" panose="02020603050405020304" pitchFamily="18" charset="0"/>
                <a:cs typeface="Times New Roman" panose="02020603050405020304" pitchFamily="18" charset="0"/>
              </a:rPr>
              <a:t>occlusal</a:t>
            </a:r>
            <a:r>
              <a:rPr lang="en-US" dirty="0">
                <a:latin typeface="Times New Roman" panose="02020603050405020304" pitchFamily="18" charset="0"/>
                <a:cs typeface="Times New Roman" panose="02020603050405020304" pitchFamily="18" charset="0"/>
              </a:rPr>
              <a:t> contacts difficult to achieve</a:t>
            </a:r>
          </a:p>
          <a:p>
            <a:endParaRPr lang="en-US"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Title 2"/>
          <p:cNvSpPr>
            <a:spLocks noGrp="1"/>
          </p:cNvSpPr>
          <p:nvPr>
            <p:ph type="title"/>
          </p:nvPr>
        </p:nvSpPr>
        <p:spPr>
          <a:xfrm>
            <a:off x="809588" y="214291"/>
            <a:ext cx="10512862" cy="1325563"/>
          </a:xfrm>
        </p:spPr>
        <p:txBody>
          <a:bodyPr>
            <a:normAutofit/>
          </a:bodyPr>
          <a:lstStyle/>
          <a:p>
            <a:r>
              <a:rPr lang="en-US" sz="4000" b="1" u="sng" dirty="0"/>
              <a:t>RETENTION  AND  RESISTANCE FORM</a:t>
            </a:r>
          </a:p>
        </p:txBody>
      </p:sp>
      <p:sp>
        <p:nvSpPr>
          <p:cNvPr id="1048615" name="Content Placeholder 1"/>
          <p:cNvSpPr>
            <a:spLocks noGrp="1"/>
          </p:cNvSpPr>
          <p:nvPr>
            <p:ph idx="1"/>
          </p:nvPr>
        </p:nvSpPr>
        <p:spPr/>
        <p:txBody>
          <a:bodyPr>
            <a:normAutofit/>
          </a:bodyPr>
          <a:lstStyle/>
          <a:p>
            <a:endParaRPr lang="en-IN" sz="1800" dirty="0"/>
          </a:p>
        </p:txBody>
      </p:sp>
      <p:sp>
        <p:nvSpPr>
          <p:cNvPr id="1048616" name="Oval 3"/>
          <p:cNvSpPr/>
          <p:nvPr/>
        </p:nvSpPr>
        <p:spPr>
          <a:xfrm>
            <a:off x="3238480" y="3643314"/>
            <a:ext cx="2571768" cy="2643206"/>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IN" b="1" dirty="0">
                <a:solidFill>
                  <a:schemeClr val="tx1"/>
                </a:solidFill>
              </a:rPr>
              <a:t> PINS</a:t>
            </a:r>
          </a:p>
          <a:p>
            <a:pPr algn="ctr"/>
            <a:endParaRPr lang="en-US" dirty="0"/>
          </a:p>
        </p:txBody>
      </p:sp>
      <p:sp>
        <p:nvSpPr>
          <p:cNvPr id="1048617" name="Oval 4"/>
          <p:cNvSpPr/>
          <p:nvPr/>
        </p:nvSpPr>
        <p:spPr>
          <a:xfrm>
            <a:off x="5881686" y="3643314"/>
            <a:ext cx="2571768" cy="2643206"/>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IN" b="1" dirty="0">
                <a:solidFill>
                  <a:schemeClr val="tx1"/>
                </a:solidFill>
              </a:rPr>
              <a:t>AMALGAM BONDING</a:t>
            </a:r>
            <a:endParaRPr lang="en-US" b="1" dirty="0">
              <a:solidFill>
                <a:schemeClr val="tx1"/>
              </a:solidFill>
            </a:endParaRPr>
          </a:p>
          <a:p>
            <a:pPr algn="ctr"/>
            <a:endParaRPr lang="en-US" b="1" dirty="0">
              <a:solidFill>
                <a:schemeClr val="tx1"/>
              </a:solidFill>
            </a:endParaRPr>
          </a:p>
        </p:txBody>
      </p:sp>
      <p:sp>
        <p:nvSpPr>
          <p:cNvPr id="1048618" name="Oval 5"/>
          <p:cNvSpPr/>
          <p:nvPr/>
        </p:nvSpPr>
        <p:spPr>
          <a:xfrm>
            <a:off x="4595802" y="1285860"/>
            <a:ext cx="2571768" cy="2643206"/>
          </a:xfrm>
          <a:prstGeom prst="ellipse">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IN" b="1" dirty="0">
                <a:solidFill>
                  <a:schemeClr val="tx1"/>
                </a:solidFill>
              </a:rPr>
              <a:t>NON PIN MECHANICAL FEATURES</a:t>
            </a:r>
          </a:p>
          <a:p>
            <a:pPr algn="ctr"/>
            <a:endParaRPr lang="en-US" dirty="0"/>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2"/>
          <p:cNvSpPr>
            <a:spLocks noGrp="1"/>
          </p:cNvSpPr>
          <p:nvPr>
            <p:ph type="title"/>
          </p:nvPr>
        </p:nvSpPr>
        <p:spPr/>
        <p:txBody>
          <a:bodyPr>
            <a:normAutofit/>
          </a:bodyPr>
          <a:lstStyle/>
          <a:p>
            <a:r>
              <a:rPr lang="en-US" sz="4000" b="1" u="sng" dirty="0">
                <a:solidFill>
                  <a:schemeClr val="accent5">
                    <a:lumMod val="75000"/>
                  </a:schemeClr>
                </a:solidFill>
              </a:rPr>
              <a:t>NON  PIN  MECHANICAL  FEATURES</a:t>
            </a:r>
          </a:p>
        </p:txBody>
      </p:sp>
      <p:sp>
        <p:nvSpPr>
          <p:cNvPr id="1048620" name="Content Placeholder 1"/>
          <p:cNvSpPr>
            <a:spLocks noGrp="1"/>
          </p:cNvSpPr>
          <p:nvPr>
            <p:ph idx="1"/>
          </p:nvPr>
        </p:nvSpPr>
        <p:spPr/>
        <p:txBody>
          <a:bodyPr>
            <a:normAutofit fontScale="96427" lnSpcReduction="10000"/>
          </a:bodyPr>
          <a:lstStyle/>
          <a:p>
            <a:r>
              <a:rPr lang="en-US" dirty="0">
                <a:latin typeface="Times New Roman" panose="02020603050405020304" pitchFamily="18" charset="0"/>
                <a:cs typeface="Times New Roman" panose="02020603050405020304" pitchFamily="18" charset="0"/>
              </a:rPr>
              <a:t>Parallel or convergent walls.</a:t>
            </a:r>
          </a:p>
          <a:p>
            <a:r>
              <a:rPr lang="en-US" dirty="0">
                <a:latin typeface="Times New Roman" panose="02020603050405020304" pitchFamily="18" charset="0"/>
                <a:cs typeface="Times New Roman" panose="02020603050405020304" pitchFamily="18" charset="0"/>
              </a:rPr>
              <a:t>Box form.</a:t>
            </a:r>
          </a:p>
          <a:p>
            <a:r>
              <a:rPr lang="en-US" dirty="0">
                <a:latin typeface="Times New Roman" panose="02020603050405020304" pitchFamily="18" charset="0"/>
                <a:cs typeface="Times New Roman" panose="02020603050405020304" pitchFamily="18" charset="0"/>
              </a:rPr>
              <a:t>Flat pulpal and gingival floors.</a:t>
            </a:r>
          </a:p>
          <a:p>
            <a:r>
              <a:rPr lang="en-US" dirty="0">
                <a:latin typeface="Times New Roman" panose="02020603050405020304" pitchFamily="18" charset="0"/>
                <a:cs typeface="Times New Roman" panose="02020603050405020304" pitchFamily="18" charset="0"/>
              </a:rPr>
              <a:t>Grooves in proximal line angles.</a:t>
            </a:r>
          </a:p>
          <a:p>
            <a:r>
              <a:rPr lang="en-US" dirty="0">
                <a:latin typeface="Times New Roman" panose="02020603050405020304" pitchFamily="18" charset="0"/>
                <a:cs typeface="Times New Roman" panose="02020603050405020304" pitchFamily="18" charset="0"/>
              </a:rPr>
              <a:t>Dovetails.</a:t>
            </a:r>
          </a:p>
          <a:p>
            <a:r>
              <a:rPr lang="en-US" dirty="0">
                <a:latin typeface="Times New Roman" panose="02020603050405020304" pitchFamily="18" charset="0"/>
                <a:cs typeface="Times New Roman" panose="02020603050405020304" pitchFamily="18" charset="0"/>
              </a:rPr>
              <a:t>Reduction of undermined cusps.</a:t>
            </a:r>
          </a:p>
          <a:p>
            <a:r>
              <a:rPr lang="en-US" dirty="0">
                <a:latin typeface="Times New Roman" panose="02020603050405020304" pitchFamily="18" charset="0"/>
                <a:cs typeface="Times New Roman" panose="02020603050405020304" pitchFamily="18" charset="0"/>
              </a:rPr>
              <a:t>Coves/locks.</a:t>
            </a:r>
          </a:p>
          <a:p>
            <a:r>
              <a:rPr lang="en-US" dirty="0" err="1">
                <a:latin typeface="Times New Roman" panose="02020603050405020304" pitchFamily="18" charset="0"/>
                <a:cs typeface="Times New Roman" panose="02020603050405020304" pitchFamily="18" charset="0"/>
              </a:rPr>
              <a:t>Amalgapins</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Slots.</a:t>
            </a:r>
          </a:p>
          <a:p>
            <a:endParaRPr lang="en-US"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2"/>
          <p:cNvSpPr>
            <a:spLocks noGrp="1"/>
          </p:cNvSpPr>
          <p:nvPr>
            <p:ph type="title"/>
          </p:nvPr>
        </p:nvSpPr>
        <p:spPr/>
        <p:txBody>
          <a:bodyPr>
            <a:normAutofit/>
          </a:bodyPr>
          <a:lstStyle/>
          <a:p>
            <a:r>
              <a:rPr lang="en-US" b="1" u="sng" dirty="0">
                <a:solidFill>
                  <a:schemeClr val="accent5">
                    <a:lumMod val="75000"/>
                  </a:schemeClr>
                </a:solidFill>
              </a:rPr>
              <a:t>Types of complex amalgam restoration </a:t>
            </a:r>
          </a:p>
        </p:txBody>
      </p:sp>
      <p:sp>
        <p:nvSpPr>
          <p:cNvPr id="1048622" name="Content Placeholder 1"/>
          <p:cNvSpPr>
            <a:spLocks noGrp="1"/>
          </p:cNvSpPr>
          <p:nvPr>
            <p:ph idx="1"/>
          </p:nvPr>
        </p:nvSpPr>
        <p:spPr/>
        <p:txBody>
          <a:bodyPr>
            <a:normAutofit/>
          </a:bodyPr>
          <a:lstStyle/>
          <a:p>
            <a:pPr marL="457200" indent="-457200">
              <a:lnSpc>
                <a:spcPct val="150000"/>
              </a:lnSpc>
              <a:buNone/>
            </a:pPr>
            <a:endParaRPr lang="en-US" dirty="0"/>
          </a:p>
          <a:p>
            <a:endParaRPr lang="en-US" dirty="0"/>
          </a:p>
        </p:txBody>
      </p:sp>
      <p:sp>
        <p:nvSpPr>
          <p:cNvPr id="1048623" name="Rounded Rectangle 4"/>
          <p:cNvSpPr/>
          <p:nvPr/>
        </p:nvSpPr>
        <p:spPr>
          <a:xfrm>
            <a:off x="1738282" y="1714488"/>
            <a:ext cx="2714644" cy="4214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50000"/>
              </a:lnSpc>
              <a:buFont typeface="Century Schoolbook" panose="02040604050505020304" pitchFamily="18" charset="0"/>
              <a:buAutoNum type="arabicParenR"/>
            </a:pPr>
            <a:r>
              <a:rPr lang="en-US" sz="2000" b="1" dirty="0">
                <a:solidFill>
                  <a:schemeClr val="bg1"/>
                </a:solidFill>
              </a:rPr>
              <a:t>Pin retained amalgam restorations</a:t>
            </a:r>
          </a:p>
          <a:p>
            <a:pPr marL="457200" indent="-457200">
              <a:lnSpc>
                <a:spcPct val="150000"/>
              </a:lnSpc>
              <a:buFont typeface="Century Schoolbook" panose="02040604050505020304" pitchFamily="18" charset="0"/>
              <a:buAutoNum type="arabicParenR"/>
            </a:pPr>
            <a:r>
              <a:rPr lang="en-US" sz="2000" b="1" dirty="0">
                <a:solidFill>
                  <a:schemeClr val="bg1"/>
                </a:solidFill>
              </a:rPr>
              <a:t>Slot retained amalgam restorations </a:t>
            </a:r>
          </a:p>
          <a:p>
            <a:pPr marL="457200" indent="-457200">
              <a:lnSpc>
                <a:spcPct val="150000"/>
              </a:lnSpc>
              <a:buFont typeface="Century Schoolbook" panose="02040604050505020304" pitchFamily="18" charset="0"/>
              <a:buAutoNum type="arabicParenR"/>
            </a:pPr>
            <a:r>
              <a:rPr lang="en-US" sz="2000" b="1" dirty="0">
                <a:solidFill>
                  <a:schemeClr val="bg1"/>
                </a:solidFill>
              </a:rPr>
              <a:t>Cove</a:t>
            </a:r>
          </a:p>
          <a:p>
            <a:pPr marL="457200" indent="-457200">
              <a:lnSpc>
                <a:spcPct val="150000"/>
              </a:lnSpc>
              <a:buFont typeface="Century Schoolbook" panose="02040604050505020304" pitchFamily="18" charset="0"/>
              <a:buAutoNum type="arabicParenR"/>
            </a:pPr>
            <a:r>
              <a:rPr lang="en-US" sz="2000" b="1" dirty="0">
                <a:solidFill>
                  <a:schemeClr val="bg1"/>
                </a:solidFill>
              </a:rPr>
              <a:t>Proximal lock</a:t>
            </a:r>
          </a:p>
        </p:txBody>
      </p:sp>
      <p:sp>
        <p:nvSpPr>
          <p:cNvPr id="1048624" name="Rounded Rectangle 5"/>
          <p:cNvSpPr/>
          <p:nvPr/>
        </p:nvSpPr>
        <p:spPr>
          <a:xfrm>
            <a:off x="6381752" y="1714488"/>
            <a:ext cx="2571768" cy="4214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50000"/>
              </a:lnSpc>
            </a:pPr>
            <a:endParaRPr lang="en-US" sz="2000" b="1" dirty="0">
              <a:solidFill>
                <a:schemeClr val="bg1"/>
              </a:solidFill>
            </a:endParaRPr>
          </a:p>
          <a:p>
            <a:pPr marL="457200" indent="-457200">
              <a:lnSpc>
                <a:spcPct val="150000"/>
              </a:lnSpc>
            </a:pPr>
            <a:r>
              <a:rPr lang="en-US" sz="2000" b="1" dirty="0">
                <a:solidFill>
                  <a:schemeClr val="bg1"/>
                </a:solidFill>
              </a:rPr>
              <a:t>5.     Amalgam foundations</a:t>
            </a:r>
          </a:p>
          <a:p>
            <a:pPr marL="457200" indent="-457200">
              <a:lnSpc>
                <a:spcPct val="150000"/>
              </a:lnSpc>
              <a:buFont typeface="+mj-lt"/>
              <a:buAutoNum type="arabicPeriod"/>
            </a:pPr>
            <a:endParaRPr lang="en-US" sz="2000" b="1" dirty="0">
              <a:solidFill>
                <a:schemeClr val="bg1"/>
              </a:solidFill>
            </a:endParaRPr>
          </a:p>
          <a:p>
            <a:pPr marL="457200" indent="-457200">
              <a:lnSpc>
                <a:spcPct val="150000"/>
              </a:lnSpc>
            </a:pPr>
            <a:r>
              <a:rPr lang="en-US" sz="2000" b="1" dirty="0">
                <a:solidFill>
                  <a:schemeClr val="bg1"/>
                </a:solidFill>
              </a:rPr>
              <a:t>6.     </a:t>
            </a:r>
            <a:r>
              <a:rPr lang="en-US" sz="2000" b="1" dirty="0" err="1">
                <a:solidFill>
                  <a:schemeClr val="bg1"/>
                </a:solidFill>
              </a:rPr>
              <a:t>Amalgapins</a:t>
            </a:r>
            <a:endParaRPr lang="en-US" sz="2000" b="1" dirty="0">
              <a:solidFill>
                <a:schemeClr val="bg1"/>
              </a:solidFill>
            </a:endParaRPr>
          </a:p>
          <a:p>
            <a:pPr marL="457200" indent="-457200">
              <a:lnSpc>
                <a:spcPct val="150000"/>
              </a:lnSpc>
              <a:buFont typeface="+mj-lt"/>
              <a:buAutoNum type="arabicPeriod"/>
            </a:pPr>
            <a:endParaRPr lang="en-US" sz="2000" b="1" dirty="0">
              <a:solidFill>
                <a:schemeClr val="bg1"/>
              </a:solidFill>
            </a:endParaRPr>
          </a:p>
          <a:p>
            <a:pPr marL="457200" indent="-457200">
              <a:lnSpc>
                <a:spcPct val="150000"/>
              </a:lnSpc>
            </a:pPr>
            <a:r>
              <a:rPr lang="en-US" sz="2000" b="1" dirty="0">
                <a:solidFill>
                  <a:schemeClr val="bg1"/>
                </a:solidFill>
              </a:rPr>
              <a:t>7.    Bonded amalgam</a:t>
            </a:r>
          </a:p>
          <a:p>
            <a:pPr marL="457200" indent="-457200">
              <a:lnSpc>
                <a:spcPct val="150000"/>
              </a:lnSpc>
              <a:buFont typeface="+mj-lt"/>
              <a:buAutoNum type="arabicPeriod"/>
            </a:pPr>
            <a:endParaRPr lang="en-IN" sz="2000" b="1" dirty="0">
              <a:solidFill>
                <a:schemeClr val="bg1"/>
              </a:solidFill>
            </a:endParaRPr>
          </a:p>
          <a:p>
            <a:pPr marL="457200" indent="-457200">
              <a:lnSpc>
                <a:spcPct val="150000"/>
              </a:lnSpc>
            </a:pPr>
            <a:endParaRPr lang="en-US" sz="2000" b="1" dirty="0">
              <a:solidFill>
                <a:schemeClr val="bg1"/>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710038426"/>
              </p:ext>
            </p:extLst>
          </p:nvPr>
        </p:nvGraphicFramePr>
        <p:xfrm>
          <a:off x="711201" y="2612570"/>
          <a:ext cx="10232570" cy="2923379"/>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val="946123654"/>
                    </a:ext>
                  </a:extLst>
                </a:gridCol>
                <a:gridCol w="4459236">
                  <a:extLst>
                    <a:ext uri="{9D8B030D-6E8A-4147-A177-3AD203B41FA5}">
                      <a16:colId xmlns:a16="http://schemas.microsoft.com/office/drawing/2014/main" val="2411658997"/>
                    </a:ext>
                  </a:extLst>
                </a:gridCol>
                <a:gridCol w="3072669">
                  <a:extLst>
                    <a:ext uri="{9D8B030D-6E8A-4147-A177-3AD203B41FA5}">
                      <a16:colId xmlns:a16="http://schemas.microsoft.com/office/drawing/2014/main"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val="868424398"/>
                  </a:ext>
                </a:extLst>
              </a:tr>
              <a:tr h="454499">
                <a:tc>
                  <a:txBody>
                    <a:bodyPr/>
                    <a:lstStyle/>
                    <a:p>
                      <a:r>
                        <a:rPr lang="en-US" dirty="0"/>
                        <a:t>RESISTANCE AND RETENTION FORM</a:t>
                      </a:r>
                    </a:p>
                  </a:txBody>
                  <a:tcPr/>
                </a:tc>
                <a:tc>
                  <a:txBody>
                    <a:bodyPr/>
                    <a:lstStyle/>
                    <a:p>
                      <a:r>
                        <a:rPr lang="en-US" dirty="0"/>
                        <a:t>COGNITIVE</a:t>
                      </a:r>
                    </a:p>
                  </a:txBody>
                  <a:tcPr/>
                </a:tc>
                <a:tc>
                  <a:txBody>
                    <a:bodyPr/>
                    <a:lstStyle/>
                    <a:p>
                      <a:r>
                        <a:rPr lang="en-US" dirty="0"/>
                        <a:t>MUST NOW</a:t>
                      </a:r>
                    </a:p>
                  </a:txBody>
                  <a:tcPr/>
                </a:tc>
                <a:extLst>
                  <a:ext uri="{0D108BD9-81ED-4DB2-BD59-A6C34878D82A}">
                    <a16:rowId xmlns:a16="http://schemas.microsoft.com/office/drawing/2014/main" val="3586572506"/>
                  </a:ext>
                </a:extLst>
              </a:tr>
              <a:tr h="454499">
                <a:tc>
                  <a:txBody>
                    <a:bodyPr/>
                    <a:lstStyle/>
                    <a:p>
                      <a:r>
                        <a:rPr lang="en-US" dirty="0"/>
                        <a:t>INDICATIONS AND CONTRAINDICATION </a:t>
                      </a:r>
                    </a:p>
                    <a:p>
                      <a:r>
                        <a:rPr lang="en-US" dirty="0"/>
                        <a:t>ADVANTAGES AND DISADVANTAGES</a:t>
                      </a:r>
                    </a:p>
                  </a:txBody>
                  <a:tcPr/>
                </a:tc>
                <a:tc>
                  <a:txBody>
                    <a:bodyPr/>
                    <a:lstStyle/>
                    <a:p>
                      <a:r>
                        <a:rPr lang="en-US" dirty="0"/>
                        <a:t>PSYCHOMOTOR</a:t>
                      </a:r>
                    </a:p>
                  </a:txBody>
                  <a:tcPr/>
                </a:tc>
                <a:tc>
                  <a:txBody>
                    <a:bodyPr/>
                    <a:lstStyle/>
                    <a:p>
                      <a:r>
                        <a:rPr lang="en-US" dirty="0"/>
                        <a:t>NICE TO KNOW</a:t>
                      </a:r>
                    </a:p>
                  </a:txBody>
                  <a:tcPr/>
                </a:tc>
                <a:extLst>
                  <a:ext uri="{0D108BD9-81ED-4DB2-BD59-A6C34878D82A}">
                    <a16:rowId xmlns:a16="http://schemas.microsoft.com/office/drawing/2014/main" val="2359924706"/>
                  </a:ext>
                </a:extLst>
              </a:tr>
              <a:tr h="454499">
                <a:tc>
                  <a:txBody>
                    <a:bodyPr/>
                    <a:lstStyle/>
                    <a:p>
                      <a:r>
                        <a:rPr lang="en-US" dirty="0"/>
                        <a:t>TYPES OF AMALGAM RESTORATION </a:t>
                      </a:r>
                    </a:p>
                  </a:txBody>
                  <a:tcPr/>
                </a:tc>
                <a:tc>
                  <a:txBody>
                    <a:bodyPr/>
                    <a:lstStyle/>
                    <a:p>
                      <a:r>
                        <a:rPr lang="en-US" dirty="0"/>
                        <a:t>AFFECTIVE</a:t>
                      </a:r>
                    </a:p>
                  </a:txBody>
                  <a:tcPr/>
                </a:tc>
                <a:tc>
                  <a:txBody>
                    <a:bodyPr/>
                    <a:lstStyle/>
                    <a:p>
                      <a:r>
                        <a:rPr lang="en-US" dirty="0"/>
                        <a:t>DESIRE TO KNOW</a:t>
                      </a:r>
                    </a:p>
                  </a:txBody>
                  <a:tcPr/>
                </a:tc>
                <a:extLst>
                  <a:ext uri="{0D108BD9-81ED-4DB2-BD59-A6C34878D82A}">
                    <a16:rowId xmlns:a16="http://schemas.microsoft.com/office/drawing/2014/main" val="2577297493"/>
                  </a:ext>
                </a:extLst>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2"/>
          <p:cNvSpPr>
            <a:spLocks noGrp="1"/>
          </p:cNvSpPr>
          <p:nvPr>
            <p:ph type="title"/>
          </p:nvPr>
        </p:nvSpPr>
        <p:spPr/>
        <p:txBody>
          <a:bodyPr>
            <a:normAutofit/>
          </a:bodyPr>
          <a:lstStyle/>
          <a:p>
            <a:r>
              <a:rPr lang="en-US" sz="4000" b="1" u="sng" dirty="0">
                <a:solidFill>
                  <a:srgbClr val="002060"/>
                </a:solidFill>
              </a:rPr>
              <a:t>PIN RETAINED RESTORATION </a:t>
            </a:r>
          </a:p>
        </p:txBody>
      </p:sp>
      <p:sp>
        <p:nvSpPr>
          <p:cNvPr id="1048626" name="Content Placeholder 1"/>
          <p:cNvSpPr>
            <a:spLocks noGrp="1"/>
          </p:cNvSpPr>
          <p:nvPr>
            <p:ph idx="1"/>
          </p:nvPr>
        </p:nvSpPr>
        <p:spPr>
          <a:xfrm>
            <a:off x="839570" y="1825626"/>
            <a:ext cx="6470876" cy="4175143"/>
          </a:xfrm>
        </p:spPr>
        <p:txBody>
          <a:bodyPr>
            <a:normAutofit/>
          </a:bodyPr>
          <a:lstStyle/>
          <a:p>
            <a:pPr algn="just">
              <a:lnSpc>
                <a:spcPct val="150000"/>
              </a:lnSpc>
            </a:pPr>
            <a:r>
              <a:rPr lang="en-US" sz="2400" b="1" dirty="0">
                <a:solidFill>
                  <a:srgbClr val="C00000"/>
                </a:solidFill>
                <a:latin typeface="Times New Roman" panose="02020603050405020304" pitchFamily="18" charset="0"/>
                <a:cs typeface="Times New Roman" panose="02020603050405020304" pitchFamily="18" charset="0"/>
              </a:rPr>
              <a:t>PIN</a:t>
            </a:r>
            <a:r>
              <a:rPr lang="en-US" sz="2400" dirty="0">
                <a:latin typeface="Times New Roman" panose="02020603050405020304" pitchFamily="18" charset="0"/>
                <a:cs typeface="Times New Roman" panose="02020603050405020304" pitchFamily="18" charset="0"/>
              </a:rPr>
              <a:t>: Miniature metal rods inserted in dentin to enhance mechanical retention of a restoration</a:t>
            </a:r>
          </a:p>
          <a:p>
            <a:pPr algn="just"/>
            <a:endParaRPr lang="en-US" dirty="0"/>
          </a:p>
        </p:txBody>
      </p:sp>
      <p:pic>
        <p:nvPicPr>
          <p:cNvPr id="2097154" name="Picture 3"/>
          <p:cNvPicPr>
            <a:picLocks noChangeAspect="1"/>
          </p:cNvPicPr>
          <p:nvPr/>
        </p:nvPicPr>
        <p:blipFill rotWithShape="1">
          <a:blip r:embed="rId2"/>
          <a:srcRect b="22730"/>
          <a:stretch>
            <a:fillRect/>
          </a:stretch>
        </p:blipFill>
        <p:spPr>
          <a:xfrm>
            <a:off x="8024826" y="214291"/>
            <a:ext cx="3940534" cy="3439325"/>
          </a:xfrm>
          <a:prstGeom prst="rect">
            <a:avLst/>
          </a:prstGeom>
          <a:solidFill>
            <a:schemeClr val="tx1"/>
          </a:solidFill>
          <a:ln w="38100">
            <a:solidFill>
              <a:schemeClr val="tx1"/>
            </a:solidFill>
          </a:ln>
        </p:spPr>
      </p:pic>
      <p:sp>
        <p:nvSpPr>
          <p:cNvPr id="1048627" name="Rectangle 4"/>
          <p:cNvSpPr/>
          <p:nvPr/>
        </p:nvSpPr>
        <p:spPr>
          <a:xfrm>
            <a:off x="881026" y="4000504"/>
            <a:ext cx="10644262" cy="1754326"/>
          </a:xfrm>
          <a:prstGeom prst="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n-US" sz="2400" b="1" dirty="0">
                <a:solidFill>
                  <a:srgbClr val="C00000"/>
                </a:solidFill>
                <a:latin typeface="Times New Roman" panose="02020603050405020304" pitchFamily="18" charset="0"/>
                <a:cs typeface="Times New Roman" panose="02020603050405020304" pitchFamily="18" charset="0"/>
              </a:rPr>
              <a:t>Definition :</a:t>
            </a:r>
            <a:r>
              <a:rPr lang="en-US" sz="2400" dirty="0">
                <a:latin typeface="Times New Roman" panose="02020603050405020304" pitchFamily="18" charset="0"/>
                <a:cs typeface="Times New Roman" panose="02020603050405020304" pitchFamily="18" charset="0"/>
              </a:rPr>
              <a:t>A pin retained restoration is defined as any restoration requiring the placement of one or more pins in the dentin to provide adequate resistance and retention forms. (According to </a:t>
            </a:r>
            <a:r>
              <a:rPr lang="en-US" sz="2400" dirty="0" err="1">
                <a:latin typeface="Times New Roman" panose="02020603050405020304" pitchFamily="18" charset="0"/>
                <a:cs typeface="Times New Roman" panose="02020603050405020304" pitchFamily="18" charset="0"/>
              </a:rPr>
              <a:t>Sturdevant</a:t>
            </a:r>
            <a:r>
              <a:rPr lang="en-US" sz="2400" dirty="0">
                <a:latin typeface="Times New Roman" panose="02020603050405020304" pitchFamily="18" charset="0"/>
                <a:cs typeface="Times New Roman" panose="02020603050405020304" pitchFamily="18" charset="0"/>
              </a:rPr>
              <a:t>)</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2"/>
          <p:cNvSpPr>
            <a:spLocks noGrp="1"/>
          </p:cNvSpPr>
          <p:nvPr>
            <p:ph type="title"/>
          </p:nvPr>
        </p:nvSpPr>
        <p:spPr/>
        <p:txBody>
          <a:bodyPr>
            <a:normAutofit/>
          </a:bodyPr>
          <a:lstStyle/>
          <a:p>
            <a:r>
              <a:rPr lang="en-US" sz="4000" b="1" u="sng" dirty="0">
                <a:solidFill>
                  <a:srgbClr val="002060"/>
                </a:solidFill>
              </a:rPr>
              <a:t>PIN RETAINED RESTORATION </a:t>
            </a:r>
          </a:p>
        </p:txBody>
      </p:sp>
      <p:sp>
        <p:nvSpPr>
          <p:cNvPr id="1048626" name="Content Placeholder 1"/>
          <p:cNvSpPr>
            <a:spLocks noGrp="1"/>
          </p:cNvSpPr>
          <p:nvPr>
            <p:ph idx="1"/>
          </p:nvPr>
        </p:nvSpPr>
        <p:spPr>
          <a:xfrm>
            <a:off x="839570" y="1825626"/>
            <a:ext cx="6470876" cy="4175143"/>
          </a:xfrm>
        </p:spPr>
        <p:txBody>
          <a:bodyPr>
            <a:normAutofit/>
          </a:bodyPr>
          <a:lstStyle/>
          <a:p>
            <a:pPr algn="just">
              <a:lnSpc>
                <a:spcPct val="150000"/>
              </a:lnSpc>
            </a:pPr>
            <a:r>
              <a:rPr lang="en-US" sz="2400" b="1" dirty="0">
                <a:solidFill>
                  <a:srgbClr val="C00000"/>
                </a:solidFill>
                <a:latin typeface="Times New Roman" panose="02020603050405020304" pitchFamily="18" charset="0"/>
                <a:cs typeface="Times New Roman" panose="02020603050405020304" pitchFamily="18" charset="0"/>
              </a:rPr>
              <a:t>PIN</a:t>
            </a:r>
            <a:r>
              <a:rPr lang="en-US" sz="2400" dirty="0">
                <a:latin typeface="Times New Roman" panose="02020603050405020304" pitchFamily="18" charset="0"/>
                <a:cs typeface="Times New Roman" panose="02020603050405020304" pitchFamily="18" charset="0"/>
              </a:rPr>
              <a:t>: Miniature metal rods inserted in dentin to enhance mechanical retention of a restoration</a:t>
            </a:r>
          </a:p>
          <a:p>
            <a:pPr algn="just"/>
            <a:endParaRPr lang="en-US" dirty="0"/>
          </a:p>
        </p:txBody>
      </p:sp>
      <p:pic>
        <p:nvPicPr>
          <p:cNvPr id="2097154" name="Picture 3"/>
          <p:cNvPicPr>
            <a:picLocks noChangeAspect="1"/>
          </p:cNvPicPr>
          <p:nvPr/>
        </p:nvPicPr>
        <p:blipFill rotWithShape="1">
          <a:blip r:embed="rId2"/>
          <a:srcRect b="22730"/>
          <a:stretch>
            <a:fillRect/>
          </a:stretch>
        </p:blipFill>
        <p:spPr>
          <a:xfrm>
            <a:off x="8024826" y="214291"/>
            <a:ext cx="3940534" cy="3439325"/>
          </a:xfrm>
          <a:prstGeom prst="rect">
            <a:avLst/>
          </a:prstGeom>
          <a:solidFill>
            <a:schemeClr val="tx1"/>
          </a:solidFill>
          <a:ln w="38100">
            <a:solidFill>
              <a:schemeClr val="tx1"/>
            </a:solidFill>
          </a:ln>
        </p:spPr>
      </p:pic>
      <p:sp>
        <p:nvSpPr>
          <p:cNvPr id="1048627" name="Rectangle 4"/>
          <p:cNvSpPr/>
          <p:nvPr/>
        </p:nvSpPr>
        <p:spPr>
          <a:xfrm>
            <a:off x="881026" y="4000504"/>
            <a:ext cx="10644262" cy="1754326"/>
          </a:xfrm>
          <a:prstGeom prst="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n-US" sz="2400" b="1" dirty="0">
                <a:solidFill>
                  <a:srgbClr val="C00000"/>
                </a:solidFill>
                <a:latin typeface="Times New Roman" panose="02020603050405020304" pitchFamily="18" charset="0"/>
                <a:cs typeface="Times New Roman" panose="02020603050405020304" pitchFamily="18" charset="0"/>
              </a:rPr>
              <a:t>Definition :</a:t>
            </a:r>
            <a:r>
              <a:rPr lang="en-US" sz="2400" dirty="0">
                <a:latin typeface="Times New Roman" panose="02020603050405020304" pitchFamily="18" charset="0"/>
                <a:cs typeface="Times New Roman" panose="02020603050405020304" pitchFamily="18" charset="0"/>
              </a:rPr>
              <a:t>A pin retained restoration is defined as any restoration requiring the placement of one or more pins in the dentin to provide adequate resistance and retention forms. (According to </a:t>
            </a:r>
            <a:r>
              <a:rPr lang="en-US" sz="2400" dirty="0" err="1">
                <a:latin typeface="Times New Roman" panose="02020603050405020304" pitchFamily="18" charset="0"/>
                <a:cs typeface="Times New Roman" panose="02020603050405020304" pitchFamily="18" charset="0"/>
              </a:rPr>
              <a:t>Sturdevant</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33324019"/>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Content Placeholder 1"/>
          <p:cNvSpPr>
            <a:spLocks noGrp="1"/>
          </p:cNvSpPr>
          <p:nvPr>
            <p:ph idx="1"/>
          </p:nvPr>
        </p:nvSpPr>
        <p:spPr>
          <a:xfrm>
            <a:off x="839570" y="571481"/>
            <a:ext cx="10757156" cy="5605483"/>
          </a:xfrm>
          <a:ln>
            <a:noFill/>
          </a:ln>
        </p:spPr>
        <p:txBody>
          <a:bodyPr>
            <a:normAutofit/>
          </a:bodyPr>
          <a:lstStyle/>
          <a:p>
            <a:pPr algn="just">
              <a:lnSpc>
                <a:spcPct val="150000"/>
              </a:lnSpc>
              <a:spcBef>
                <a:spcPct val="50000"/>
              </a:spcBef>
            </a:pPr>
            <a:r>
              <a:rPr lang="en-US" altLang="ja-JP" sz="2400" b="1" dirty="0" err="1">
                <a:solidFill>
                  <a:srgbClr val="FF0000"/>
                </a:solidFill>
                <a:ea typeface="MS Mincho" panose="02020609040205080304" pitchFamily="49" charset="-128"/>
              </a:rPr>
              <a:t>Burgress</a:t>
            </a:r>
            <a:r>
              <a:rPr lang="en-US" altLang="ja-JP" sz="2400" dirty="0">
                <a:ea typeface="MS Mincho" panose="02020609040205080304" pitchFamily="49" charset="-128"/>
              </a:rPr>
              <a:t> was the first to consider pin retention from scientific point of view and he published his findings in 1915. </a:t>
            </a:r>
          </a:p>
          <a:p>
            <a:pPr algn="just">
              <a:lnSpc>
                <a:spcPct val="150000"/>
              </a:lnSpc>
              <a:spcBef>
                <a:spcPct val="50000"/>
              </a:spcBef>
              <a:buNone/>
            </a:pPr>
            <a:endParaRPr lang="en-US" altLang="ja-JP" sz="2400" dirty="0">
              <a:ea typeface="MS Mincho" panose="02020609040205080304" pitchFamily="49" charset="-128"/>
            </a:endParaRPr>
          </a:p>
          <a:p>
            <a:pPr marL="0" indent="0" algn="just">
              <a:lnSpc>
                <a:spcPct val="150000"/>
              </a:lnSpc>
              <a:spcBef>
                <a:spcPct val="50000"/>
              </a:spcBef>
              <a:buNone/>
            </a:pPr>
            <a:r>
              <a:rPr lang="en-US" altLang="ja-JP" sz="2400" b="1" u="sng" dirty="0">
                <a:solidFill>
                  <a:srgbClr val="0070C0"/>
                </a:solidFill>
                <a:ea typeface="MS Mincho" panose="02020609040205080304" pitchFamily="49" charset="-128"/>
              </a:rPr>
              <a:t>Rationale for use of pins:</a:t>
            </a:r>
          </a:p>
          <a:p>
            <a:pPr algn="just">
              <a:lnSpc>
                <a:spcPct val="150000"/>
              </a:lnSpc>
              <a:spcBef>
                <a:spcPct val="50000"/>
              </a:spcBef>
              <a:buFontTx/>
              <a:buChar char="•"/>
            </a:pPr>
            <a:r>
              <a:rPr lang="en-US" altLang="ja-JP" sz="2400" dirty="0">
                <a:ea typeface="MS Mincho" panose="02020609040205080304" pitchFamily="49" charset="-128"/>
              </a:rPr>
              <a:t>Pins help to support the restorative materials and resist their dislodgment in teeth that have been severely damaged and weakened.</a:t>
            </a:r>
          </a:p>
          <a:p>
            <a:pPr algn="just">
              <a:lnSpc>
                <a:spcPct val="150000"/>
              </a:lnSpc>
              <a:spcBef>
                <a:spcPct val="50000"/>
              </a:spcBef>
              <a:buFontTx/>
              <a:buChar char="•"/>
            </a:pPr>
            <a:r>
              <a:rPr lang="en-US" altLang="ja-JP" sz="2400" dirty="0">
                <a:ea typeface="MS Mincho" panose="02020609040205080304" pitchFamily="49" charset="-128"/>
              </a:rPr>
              <a:t>Conventional cavity preparations in badly mutilated </a:t>
            </a:r>
            <a:r>
              <a:rPr lang="en-US" altLang="ja-JP" sz="2400" dirty="0">
                <a:solidFill>
                  <a:schemeClr val="tx2">
                    <a:lumMod val="50000"/>
                  </a:schemeClr>
                </a:solidFill>
                <a:ea typeface="MS Mincho" panose="02020609040205080304" pitchFamily="49" charset="-128"/>
              </a:rPr>
              <a:t>cases </a:t>
            </a:r>
            <a:r>
              <a:rPr lang="en-US" altLang="ja-JP" sz="2400" b="1" dirty="0">
                <a:solidFill>
                  <a:schemeClr val="accent2">
                    <a:lumMod val="50000"/>
                  </a:schemeClr>
                </a:solidFill>
                <a:ea typeface="MS Mincho" panose="02020609040205080304" pitchFamily="49" charset="-128"/>
              </a:rPr>
              <a:t>require removal of large amounts of tooth structure</a:t>
            </a:r>
            <a:r>
              <a:rPr lang="en-US" altLang="ja-JP" sz="2400" dirty="0">
                <a:solidFill>
                  <a:schemeClr val="tx2">
                    <a:lumMod val="50000"/>
                  </a:schemeClr>
                </a:solidFill>
                <a:ea typeface="MS Mincho" panose="02020609040205080304" pitchFamily="49" charset="-128"/>
              </a:rPr>
              <a:t> </a:t>
            </a:r>
            <a:r>
              <a:rPr lang="en-US" altLang="ja-JP" sz="2400" dirty="0">
                <a:ea typeface="MS Mincho" panose="02020609040205080304" pitchFamily="49" charset="-128"/>
              </a:rPr>
              <a:t>for obtaining retention and resistance forms</a:t>
            </a:r>
            <a:endParaRPr lang="en-US" sz="2400" dirty="0"/>
          </a:p>
        </p:txBody>
      </p:sp>
    </p:spTree>
    <p:extLst>
      <p:ext uri="{BB962C8B-B14F-4D97-AF65-F5344CB8AC3E}">
        <p14:creationId xmlns:p14="http://schemas.microsoft.com/office/powerpoint/2010/main" val="2393733383"/>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Content Placeholder 1"/>
          <p:cNvSpPr>
            <a:spLocks noGrp="1"/>
          </p:cNvSpPr>
          <p:nvPr>
            <p:ph idx="1"/>
          </p:nvPr>
        </p:nvSpPr>
        <p:spPr>
          <a:xfrm>
            <a:off x="839570" y="571481"/>
            <a:ext cx="10757156" cy="5605483"/>
          </a:xfrm>
          <a:ln>
            <a:noFill/>
          </a:ln>
        </p:spPr>
        <p:txBody>
          <a:bodyPr>
            <a:normAutofit/>
          </a:bodyPr>
          <a:lstStyle/>
          <a:p>
            <a:pPr algn="just">
              <a:lnSpc>
                <a:spcPct val="150000"/>
              </a:lnSpc>
              <a:spcBef>
                <a:spcPct val="50000"/>
              </a:spcBef>
            </a:pPr>
            <a:r>
              <a:rPr lang="en-US" altLang="ja-JP" sz="2400" b="1" dirty="0" err="1">
                <a:solidFill>
                  <a:srgbClr val="FF0000"/>
                </a:solidFill>
                <a:ea typeface="MS Mincho" panose="02020609040205080304" pitchFamily="49" charset="-128"/>
              </a:rPr>
              <a:t>Burgress</a:t>
            </a:r>
            <a:r>
              <a:rPr lang="en-US" altLang="ja-JP" sz="2400" dirty="0">
                <a:ea typeface="MS Mincho" panose="02020609040205080304" pitchFamily="49" charset="-128"/>
              </a:rPr>
              <a:t> was the first to consider pin retention from scientific point of view and he published his findings in 1915. </a:t>
            </a:r>
          </a:p>
          <a:p>
            <a:pPr algn="just">
              <a:lnSpc>
                <a:spcPct val="150000"/>
              </a:lnSpc>
              <a:spcBef>
                <a:spcPct val="50000"/>
              </a:spcBef>
              <a:buNone/>
            </a:pPr>
            <a:endParaRPr lang="en-US" altLang="ja-JP" sz="2400" dirty="0">
              <a:ea typeface="MS Mincho" panose="02020609040205080304" pitchFamily="49" charset="-128"/>
            </a:endParaRPr>
          </a:p>
          <a:p>
            <a:pPr marL="0" indent="0" algn="just">
              <a:lnSpc>
                <a:spcPct val="150000"/>
              </a:lnSpc>
              <a:spcBef>
                <a:spcPct val="50000"/>
              </a:spcBef>
              <a:buNone/>
            </a:pPr>
            <a:r>
              <a:rPr lang="en-US" altLang="ja-JP" sz="2400" b="1" u="sng" dirty="0">
                <a:solidFill>
                  <a:srgbClr val="0070C0"/>
                </a:solidFill>
                <a:ea typeface="MS Mincho" panose="02020609040205080304" pitchFamily="49" charset="-128"/>
              </a:rPr>
              <a:t>Rationale for use of pins:</a:t>
            </a:r>
          </a:p>
          <a:p>
            <a:pPr algn="just">
              <a:lnSpc>
                <a:spcPct val="150000"/>
              </a:lnSpc>
              <a:spcBef>
                <a:spcPct val="50000"/>
              </a:spcBef>
              <a:buFontTx/>
              <a:buChar char="•"/>
            </a:pPr>
            <a:r>
              <a:rPr lang="en-US" altLang="ja-JP" sz="2400" dirty="0">
                <a:ea typeface="MS Mincho" panose="02020609040205080304" pitchFamily="49" charset="-128"/>
              </a:rPr>
              <a:t>Pins help to support the restorative materials and resist their dislodgment in teeth that have been severely damaged and weakened.</a:t>
            </a:r>
          </a:p>
          <a:p>
            <a:pPr algn="just">
              <a:lnSpc>
                <a:spcPct val="150000"/>
              </a:lnSpc>
              <a:spcBef>
                <a:spcPct val="50000"/>
              </a:spcBef>
              <a:buFontTx/>
              <a:buChar char="•"/>
            </a:pPr>
            <a:r>
              <a:rPr lang="en-US" altLang="ja-JP" sz="2400" dirty="0">
                <a:ea typeface="MS Mincho" panose="02020609040205080304" pitchFamily="49" charset="-128"/>
              </a:rPr>
              <a:t>Conventional cavity preparations in badly mutilated </a:t>
            </a:r>
            <a:r>
              <a:rPr lang="en-US" altLang="ja-JP" sz="2400" dirty="0">
                <a:solidFill>
                  <a:schemeClr val="tx2">
                    <a:lumMod val="50000"/>
                  </a:schemeClr>
                </a:solidFill>
                <a:ea typeface="MS Mincho" panose="02020609040205080304" pitchFamily="49" charset="-128"/>
              </a:rPr>
              <a:t>cases </a:t>
            </a:r>
            <a:r>
              <a:rPr lang="en-US" altLang="ja-JP" sz="2400" b="1" dirty="0">
                <a:solidFill>
                  <a:schemeClr val="accent2">
                    <a:lumMod val="50000"/>
                  </a:schemeClr>
                </a:solidFill>
                <a:ea typeface="MS Mincho" panose="02020609040205080304" pitchFamily="49" charset="-128"/>
              </a:rPr>
              <a:t>require removal of large amounts of tooth structure</a:t>
            </a:r>
            <a:r>
              <a:rPr lang="en-US" altLang="ja-JP" sz="2400" dirty="0">
                <a:solidFill>
                  <a:schemeClr val="tx2">
                    <a:lumMod val="50000"/>
                  </a:schemeClr>
                </a:solidFill>
                <a:ea typeface="MS Mincho" panose="02020609040205080304" pitchFamily="49" charset="-128"/>
              </a:rPr>
              <a:t> </a:t>
            </a:r>
            <a:r>
              <a:rPr lang="en-US" altLang="ja-JP" sz="2400" dirty="0">
                <a:ea typeface="MS Mincho" panose="02020609040205080304" pitchFamily="49" charset="-128"/>
              </a:rPr>
              <a:t>for obtaining retention and resistance forms</a:t>
            </a:r>
            <a:endParaRPr lang="en-US" sz="2400" dirty="0"/>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9" name="Content Placeholder 1"/>
          <p:cNvSpPr>
            <a:spLocks noGrp="1"/>
          </p:cNvSpPr>
          <p:nvPr>
            <p:ph idx="1"/>
          </p:nvPr>
        </p:nvSpPr>
        <p:spPr>
          <a:xfrm>
            <a:off x="839570" y="857233"/>
            <a:ext cx="10900032" cy="5319731"/>
          </a:xfrm>
        </p:spPr>
        <p:txBody>
          <a:bodyPr/>
          <a:lstStyle/>
          <a:p>
            <a:pPr algn="just">
              <a:lnSpc>
                <a:spcPct val="150000"/>
              </a:lnSpc>
              <a:buFontTx/>
              <a:buChar char="•"/>
            </a:pPr>
            <a:r>
              <a:rPr lang="en-US" altLang="ja-JP" dirty="0">
                <a:ea typeface="MS Mincho" panose="02020609040205080304" pitchFamily="49" charset="-128"/>
              </a:rPr>
              <a:t>Pins provide efficient and adequate retention to the restorations with the </a:t>
            </a:r>
            <a:r>
              <a:rPr lang="en-US" altLang="ja-JP" b="1" dirty="0">
                <a:solidFill>
                  <a:srgbClr val="C00000"/>
                </a:solidFill>
                <a:ea typeface="MS Mincho" panose="02020609040205080304" pitchFamily="49" charset="-128"/>
              </a:rPr>
              <a:t>least possible sacrifice</a:t>
            </a:r>
            <a:r>
              <a:rPr lang="en-US" altLang="ja-JP" dirty="0">
                <a:ea typeface="MS Mincho" panose="02020609040205080304" pitchFamily="49" charset="-128"/>
              </a:rPr>
              <a:t> of healthy tooth structure.</a:t>
            </a:r>
          </a:p>
          <a:p>
            <a:pPr algn="just">
              <a:lnSpc>
                <a:spcPct val="150000"/>
              </a:lnSpc>
              <a:buNone/>
            </a:pPr>
            <a:endParaRPr lang="en-US" altLang="ja-JP" dirty="0">
              <a:ea typeface="MS Mincho" panose="02020609040205080304" pitchFamily="49" charset="-128"/>
            </a:endParaRPr>
          </a:p>
          <a:p>
            <a:pPr algn="just">
              <a:lnSpc>
                <a:spcPct val="150000"/>
              </a:lnSpc>
            </a:pPr>
            <a:r>
              <a:rPr lang="en-US" altLang="ja-JP" dirty="0">
                <a:ea typeface="MS Mincho" panose="02020609040205080304" pitchFamily="49" charset="-128"/>
              </a:rPr>
              <a:t>With the use of pins, cavity preparation can also be </a:t>
            </a:r>
            <a:r>
              <a:rPr lang="en-US" altLang="ja-JP" b="1" dirty="0">
                <a:solidFill>
                  <a:srgbClr val="C00000"/>
                </a:solidFill>
                <a:ea typeface="MS Mincho" panose="02020609040205080304" pitchFamily="49" charset="-128"/>
              </a:rPr>
              <a:t>limited to only damaged surfaces</a:t>
            </a:r>
            <a:r>
              <a:rPr lang="en-US" altLang="ja-JP" dirty="0">
                <a:ea typeface="MS Mincho" panose="02020609040205080304" pitchFamily="49" charset="-128"/>
              </a:rPr>
              <a:t> there by preserving esthetics and contours.</a:t>
            </a:r>
          </a:p>
          <a:p>
            <a:pPr>
              <a:lnSpc>
                <a:spcPct val="150000"/>
              </a:lnSpc>
              <a:buNone/>
            </a:pPr>
            <a:endParaRPr lang="en-US" dirty="0"/>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2"/>
          <p:cNvSpPr>
            <a:spLocks noGrp="1"/>
          </p:cNvSpPr>
          <p:nvPr>
            <p:ph type="title"/>
          </p:nvPr>
        </p:nvSpPr>
        <p:spPr/>
        <p:txBody>
          <a:bodyPr>
            <a:normAutofit/>
          </a:bodyPr>
          <a:lstStyle/>
          <a:p>
            <a:r>
              <a:rPr lang="en-US" sz="4000" b="1" u="sng" dirty="0">
                <a:solidFill>
                  <a:schemeClr val="accent1">
                    <a:lumMod val="75000"/>
                  </a:schemeClr>
                </a:solidFill>
              </a:rPr>
              <a:t>INDICATION </a:t>
            </a:r>
          </a:p>
        </p:txBody>
      </p:sp>
      <p:sp>
        <p:nvSpPr>
          <p:cNvPr id="1048631" name="Content Placeholder 1"/>
          <p:cNvSpPr>
            <a:spLocks noGrp="1"/>
          </p:cNvSpPr>
          <p:nvPr>
            <p:ph idx="1"/>
          </p:nvPr>
        </p:nvSpPr>
        <p:spPr>
          <a:xfrm>
            <a:off x="839570" y="1357299"/>
            <a:ext cx="10828594" cy="4819665"/>
          </a:xfrm>
        </p:spPr>
        <p:txBody>
          <a:bodyPr>
            <a:normAutofit/>
          </a:bodyPr>
          <a:lstStyle/>
          <a:p>
            <a:pPr algn="just">
              <a:lnSpc>
                <a:spcPct val="100000"/>
              </a:lnSpc>
              <a:buFontTx/>
              <a:buChar char="•"/>
            </a:pP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As </a:t>
            </a:r>
            <a:r>
              <a:rPr lang="en-US" altLang="ja-JP" sz="2400" b="1" dirty="0">
                <a:solidFill>
                  <a:srgbClr val="C00000"/>
                </a:solidFill>
                <a:latin typeface="Times New Roman" panose="02020603050405020304" pitchFamily="18" charset="0"/>
                <a:ea typeface="MS Mincho" panose="02020609040205080304" pitchFamily="49" charset="-128"/>
                <a:cs typeface="Times New Roman" panose="02020603050405020304" pitchFamily="18" charset="0"/>
              </a:rPr>
              <a:t>auxiliary aids </a:t>
            </a: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of retention in badly broken or mutilated teeth, large class II, Class III, IV, and Class V cavity preparations.</a:t>
            </a:r>
          </a:p>
          <a:p>
            <a:pPr algn="just">
              <a:lnSpc>
                <a:spcPct val="100000"/>
              </a:lnSpc>
              <a:buNone/>
            </a:pPr>
            <a:endParaRPr lang="en-US" altLang="ja-JP" sz="2400" dirty="0">
              <a:latin typeface="Times New Roman" panose="02020603050405020304" pitchFamily="18" charset="0"/>
              <a:ea typeface="MS Mincho" panose="02020609040205080304" pitchFamily="49" charset="-128"/>
              <a:cs typeface="Times New Roman" panose="02020603050405020304" pitchFamily="18" charset="0"/>
            </a:endParaRPr>
          </a:p>
          <a:p>
            <a:pPr algn="just">
              <a:lnSpc>
                <a:spcPct val="100000"/>
              </a:lnSpc>
              <a:buFontTx/>
              <a:buChar char="•"/>
            </a:pP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As </a:t>
            </a:r>
            <a:r>
              <a:rPr lang="en-US" altLang="ja-JP" sz="2400" b="1" dirty="0">
                <a:solidFill>
                  <a:srgbClr val="C00000"/>
                </a:solidFill>
                <a:latin typeface="Times New Roman" panose="02020603050405020304" pitchFamily="18" charset="0"/>
                <a:ea typeface="MS Mincho" panose="02020609040205080304" pitchFamily="49" charset="-128"/>
                <a:cs typeface="Times New Roman" panose="02020603050405020304" pitchFamily="18" charset="0"/>
              </a:rPr>
              <a:t>foundations</a:t>
            </a: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 for full or partial metal or metal ceramic restorations.</a:t>
            </a:r>
          </a:p>
          <a:p>
            <a:pPr algn="just">
              <a:lnSpc>
                <a:spcPct val="100000"/>
              </a:lnSpc>
              <a:buNone/>
            </a:pPr>
            <a:endParaRPr lang="en-US" sz="2400" dirty="0">
              <a:latin typeface="Times New Roman" panose="02020603050405020304" pitchFamily="18" charset="0"/>
              <a:ea typeface="MS Mincho" panose="02020609040205080304" pitchFamily="49" charset="-128"/>
              <a:cs typeface="Times New Roman" panose="02020603050405020304" pitchFamily="18" charset="0"/>
            </a:endParaRPr>
          </a:p>
          <a:p>
            <a:pPr algn="just">
              <a:lnSpc>
                <a:spcPct val="100000"/>
              </a:lnSpc>
              <a:buFontTx/>
              <a:buChar char="•"/>
            </a:pP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As a </a:t>
            </a:r>
            <a:r>
              <a:rPr lang="en-US" altLang="ja-JP" sz="2400" b="1" dirty="0">
                <a:solidFill>
                  <a:srgbClr val="C00000"/>
                </a:solidFill>
                <a:latin typeface="Times New Roman" panose="02020603050405020304" pitchFamily="18" charset="0"/>
                <a:ea typeface="MS Mincho" panose="02020609040205080304" pitchFamily="49" charset="-128"/>
                <a:cs typeface="Times New Roman" panose="02020603050405020304" pitchFamily="18" charset="0"/>
              </a:rPr>
              <a:t>cross linkage </a:t>
            </a: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mode between two bulky, sound parts of the remaining tooth structure, which is discontinued by abnormal tooth involvement or cracks.</a:t>
            </a:r>
          </a:p>
          <a:p>
            <a:pPr algn="just">
              <a:lnSpc>
                <a:spcPct val="100000"/>
              </a:lnSpc>
              <a:buNone/>
            </a:pPr>
            <a:endParaRPr lang="en-US" altLang="ja-JP" sz="2400" dirty="0">
              <a:latin typeface="Times New Roman" panose="02020603050405020304" pitchFamily="18" charset="0"/>
              <a:ea typeface="MS Mincho" panose="02020609040205080304" pitchFamily="49" charset="-128"/>
              <a:cs typeface="Times New Roman" panose="02020603050405020304" pitchFamily="18" charset="0"/>
            </a:endParaRPr>
          </a:p>
          <a:p>
            <a:pPr algn="just">
              <a:lnSpc>
                <a:spcPct val="100000"/>
              </a:lnSpc>
              <a:buFontTx/>
              <a:buChar char="•"/>
            </a:pP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In teeth with </a:t>
            </a:r>
            <a:r>
              <a:rPr lang="en-US" altLang="ja-JP" sz="2400" b="1" dirty="0">
                <a:solidFill>
                  <a:srgbClr val="C00000"/>
                </a:solidFill>
                <a:latin typeface="Times New Roman" panose="02020603050405020304" pitchFamily="18" charset="0"/>
                <a:ea typeface="MS Mincho" panose="02020609040205080304" pitchFamily="49" charset="-128"/>
                <a:cs typeface="Times New Roman" panose="02020603050405020304" pitchFamily="18" charset="0"/>
              </a:rPr>
              <a:t>guarded prognosis </a:t>
            </a:r>
            <a:r>
              <a:rPr lang="en-US" altLang="ja-JP" sz="2400" dirty="0" err="1">
                <a:latin typeface="Times New Roman" panose="02020603050405020304" pitchFamily="18" charset="0"/>
                <a:ea typeface="MS Mincho" panose="02020609040205080304" pitchFamily="49" charset="-128"/>
                <a:cs typeface="Times New Roman" panose="02020603050405020304" pitchFamily="18" charset="0"/>
              </a:rPr>
              <a:t>i.e</a:t>
            </a: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 in </a:t>
            </a:r>
            <a:r>
              <a:rPr lang="en-US" altLang="ja-JP" sz="2400" dirty="0" err="1">
                <a:latin typeface="Times New Roman" panose="02020603050405020304" pitchFamily="18" charset="0"/>
                <a:ea typeface="MS Mincho" panose="02020609040205080304" pitchFamily="49" charset="-128"/>
                <a:cs typeface="Times New Roman" panose="02020603050405020304" pitchFamily="18" charset="0"/>
              </a:rPr>
              <a:t>endodontically</a:t>
            </a: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 and </a:t>
            </a:r>
            <a:r>
              <a:rPr lang="en-US" altLang="ja-JP" sz="2400" dirty="0" err="1">
                <a:latin typeface="Times New Roman" panose="02020603050405020304" pitchFamily="18" charset="0"/>
                <a:ea typeface="MS Mincho" panose="02020609040205080304" pitchFamily="49" charset="-128"/>
                <a:cs typeface="Times New Roman" panose="02020603050405020304" pitchFamily="18" charset="0"/>
              </a:rPr>
              <a:t>periodontally</a:t>
            </a:r>
            <a:r>
              <a:rPr lang="en-US" altLang="ja-JP" sz="2400" dirty="0">
                <a:latin typeface="Times New Roman" panose="02020603050405020304" pitchFamily="18" charset="0"/>
                <a:ea typeface="MS Mincho" panose="02020609040205080304" pitchFamily="49" charset="-128"/>
                <a:cs typeface="Times New Roman" panose="02020603050405020304" pitchFamily="18" charset="0"/>
              </a:rPr>
              <a:t> involved teeth. </a:t>
            </a:r>
          </a:p>
          <a:p>
            <a:pPr algn="just">
              <a:lnSpc>
                <a:spcPct val="100000"/>
              </a:lnSpc>
              <a:buFontTx/>
              <a:buChar char="•"/>
            </a:pPr>
            <a:endParaRPr lang="en-US" altLang="ja-JP" dirty="0">
              <a:ea typeface="MS Mincho" panose="02020609040205080304" pitchFamily="49" charset="-128"/>
            </a:endParaRPr>
          </a:p>
          <a:p>
            <a:pPr>
              <a:lnSpc>
                <a:spcPct val="100000"/>
              </a:lnSpc>
            </a:pPr>
            <a:endParaRPr lang="en-US" dirty="0"/>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itle 1"/>
          <p:cNvSpPr>
            <a:spLocks noGrp="1"/>
          </p:cNvSpPr>
          <p:nvPr>
            <p:ph type="title"/>
          </p:nvPr>
        </p:nvSpPr>
        <p:spPr/>
        <p:txBody>
          <a:bodyPr>
            <a:normAutofit/>
          </a:bodyPr>
          <a:lstStyle/>
          <a:p>
            <a:r>
              <a:rPr lang="en-IN" sz="4000" b="1" u="sng" dirty="0">
                <a:solidFill>
                  <a:schemeClr val="accent1">
                    <a:lumMod val="50000"/>
                  </a:schemeClr>
                </a:solidFill>
              </a:rPr>
              <a:t>ADVANTAGES</a:t>
            </a:r>
          </a:p>
        </p:txBody>
      </p:sp>
      <p:sp>
        <p:nvSpPr>
          <p:cNvPr id="1048633" name="Content Placeholder 2"/>
          <p:cNvSpPr>
            <a:spLocks noGrp="1"/>
          </p:cNvSpPr>
          <p:nvPr>
            <p:ph idx="1"/>
          </p:nvPr>
        </p:nvSpPr>
        <p:spPr>
          <a:solidFill>
            <a:schemeClr val="accent2">
              <a:lumMod val="40000"/>
              <a:lumOff val="60000"/>
            </a:schemeClr>
          </a:solidFill>
          <a:ln>
            <a:solidFill>
              <a:schemeClr val="tx1"/>
            </a:solidFill>
          </a:ln>
        </p:spPr>
        <p:txBody>
          <a:bodyPr/>
          <a:lstStyle/>
          <a:p>
            <a:pPr algn="just"/>
            <a:r>
              <a:rPr lang="en-IN" sz="2400" dirty="0">
                <a:latin typeface="Times New Roman" panose="02020603050405020304" pitchFamily="18" charset="0"/>
                <a:cs typeface="Times New Roman" panose="02020603050405020304" pitchFamily="18" charset="0"/>
              </a:rPr>
              <a:t>Pins are used whenever adequate resistance and retention  forms cannot be established with slots, locks, or under cuts only</a:t>
            </a:r>
          </a:p>
          <a:p>
            <a:pPr algn="just">
              <a:buNone/>
            </a:pPr>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Pin retained amalgam is an important adjunct in the restoration of teeth with extensive caries or fracture </a:t>
            </a:r>
          </a:p>
          <a:p>
            <a:pPr algn="just">
              <a:buNone/>
            </a:pPr>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Significantly greater retention</a:t>
            </a:r>
          </a:p>
          <a:p>
            <a:pPr algn="just"/>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Title 1"/>
          <p:cNvSpPr>
            <a:spLocks noGrp="1"/>
          </p:cNvSpPr>
          <p:nvPr>
            <p:ph type="title"/>
          </p:nvPr>
        </p:nvSpPr>
        <p:spPr>
          <a:xfrm>
            <a:off x="738150" y="785795"/>
            <a:ext cx="10512862" cy="1325563"/>
          </a:xfrm>
        </p:spPr>
        <p:txBody>
          <a:bodyPr>
            <a:normAutofit/>
          </a:bodyPr>
          <a:lstStyle/>
          <a:p>
            <a:r>
              <a:rPr lang="en-IN" sz="4000" b="1" u="sng" dirty="0">
                <a:solidFill>
                  <a:schemeClr val="accent1">
                    <a:lumMod val="50000"/>
                  </a:schemeClr>
                </a:solidFill>
              </a:rPr>
              <a:t>DISADVANTAGES</a:t>
            </a:r>
          </a:p>
        </p:txBody>
      </p:sp>
      <p:sp>
        <p:nvSpPr>
          <p:cNvPr id="1048635" name="Content Placeholder 2"/>
          <p:cNvSpPr>
            <a:spLocks noGrp="1"/>
          </p:cNvSpPr>
          <p:nvPr>
            <p:ph idx="1"/>
          </p:nvPr>
        </p:nvSpPr>
        <p:spPr>
          <a:xfrm>
            <a:off x="809588" y="2285992"/>
            <a:ext cx="10572824" cy="4279900"/>
          </a:xfrm>
          <a:solidFill>
            <a:schemeClr val="accent1">
              <a:lumMod val="20000"/>
              <a:lumOff val="80000"/>
            </a:schemeClr>
          </a:solidFill>
          <a:ln>
            <a:solidFill>
              <a:schemeClr val="tx1"/>
            </a:solidFill>
          </a:ln>
        </p:spPr>
        <p:txBody>
          <a:bodyPr>
            <a:normAutofit/>
          </a:bodyPr>
          <a:lstStyle/>
          <a:p>
            <a:r>
              <a:rPr lang="en-IN" dirty="0">
                <a:latin typeface="Times New Roman" panose="02020603050405020304" pitchFamily="18" charset="0"/>
                <a:cs typeface="Times New Roman" panose="02020603050405020304" pitchFamily="18" charset="0"/>
              </a:rPr>
              <a:t>Craze lines, fractures, internal stresses in dentin</a:t>
            </a:r>
          </a:p>
          <a:p>
            <a:pPr>
              <a:buNone/>
            </a:pP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Increases the risk of perforation in to the pulp or the external tooth surface</a:t>
            </a:r>
          </a:p>
          <a:p>
            <a:pPr>
              <a:buNone/>
            </a:pP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Decreases the tensile strength of the pin retained amalgam restorations</a:t>
            </a:r>
          </a:p>
        </p:txBody>
      </p:sp>
      <p:pic>
        <p:nvPicPr>
          <p:cNvPr id="2097155" name="Picture 2" descr="cracked tooth"/>
          <p:cNvPicPr>
            <a:picLocks noChangeAspect="1" noChangeArrowheads="1"/>
          </p:cNvPicPr>
          <p:nvPr/>
        </p:nvPicPr>
        <p:blipFill>
          <a:blip r:embed="rId2"/>
          <a:srcRect/>
          <a:stretch>
            <a:fillRect/>
          </a:stretch>
        </p:blipFill>
        <p:spPr bwMode="auto">
          <a:xfrm>
            <a:off x="9882214" y="142852"/>
            <a:ext cx="2071702" cy="2071702"/>
          </a:xfrm>
          <a:prstGeom prst="rect">
            <a:avLst/>
          </a:prstGeom>
          <a:noFill/>
          <a:ln w="19050">
            <a:solidFill>
              <a:schemeClr val="tx1"/>
            </a:solidFill>
          </a:ln>
          <a:effectLst>
            <a:outerShdw blurRad="50800" dist="38100" dir="2700000" algn="tl" rotWithShape="0">
              <a:prstClr val="black">
                <a:alpha val="40000"/>
              </a:prstClr>
            </a:outerShdw>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Title 2"/>
          <p:cNvSpPr>
            <a:spLocks noGrp="1"/>
          </p:cNvSpPr>
          <p:nvPr>
            <p:ph type="title"/>
          </p:nvPr>
        </p:nvSpPr>
        <p:spPr/>
        <p:txBody>
          <a:bodyPr>
            <a:normAutofit/>
          </a:bodyPr>
          <a:lstStyle/>
          <a:p>
            <a:r>
              <a:rPr lang="en-US" sz="4000" b="1" u="sng" dirty="0">
                <a:solidFill>
                  <a:srgbClr val="0070C0"/>
                </a:solidFill>
              </a:rPr>
              <a:t>TOOTH PREPARATION </a:t>
            </a:r>
          </a:p>
        </p:txBody>
      </p:sp>
      <p:sp>
        <p:nvSpPr>
          <p:cNvPr id="1048637" name="Content Placeholder 1"/>
          <p:cNvSpPr>
            <a:spLocks noGrp="1"/>
          </p:cNvSpPr>
          <p:nvPr>
            <p:ph idx="1"/>
          </p:nvPr>
        </p:nvSpPr>
        <p:spPr>
          <a:xfrm>
            <a:off x="809588" y="1714488"/>
            <a:ext cx="10512862" cy="4351338"/>
          </a:xfrm>
        </p:spPr>
        <p:txBody>
          <a:bodyPr>
            <a:normAutofit/>
          </a:bodyPr>
          <a:lstStyle/>
          <a:p>
            <a:pPr>
              <a:buFont typeface="Wingdings" panose="05000000000000000000" pitchFamily="2" charset="2"/>
              <a:buNone/>
            </a:pPr>
            <a:r>
              <a:rPr lang="en-US" dirty="0">
                <a:latin typeface="Times New Roman" panose="02020603050405020304" pitchFamily="18" charset="0"/>
                <a:cs typeface="Times New Roman" panose="02020603050405020304" pitchFamily="18" charset="0"/>
              </a:rPr>
              <a:t>The general concept </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a:latin typeface="Times New Roman" panose="02020603050405020304" pitchFamily="18" charset="0"/>
                <a:cs typeface="Times New Roman" panose="02020603050405020304" pitchFamily="18" charset="0"/>
              </a:rPr>
              <a:t>similar to conventional amalgam restorations.</a:t>
            </a:r>
            <a:endParaRPr lang="en-US" b="1" i="1"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None/>
            </a:pPr>
            <a:r>
              <a:rPr lang="en-US" sz="2400" b="1" i="1" u="sng" dirty="0">
                <a:solidFill>
                  <a:srgbClr val="0070C0"/>
                </a:solidFill>
                <a:latin typeface="Times New Roman" panose="02020603050405020304" pitchFamily="18" charset="0"/>
                <a:cs typeface="Times New Roman" panose="02020603050405020304" pitchFamily="18" charset="0"/>
              </a:rPr>
              <a:t>CUSP CAPPING</a:t>
            </a:r>
            <a:r>
              <a:rPr lang="en-US" sz="2400" b="1" u="sng" dirty="0">
                <a:solidFill>
                  <a:srgbClr val="0070C0"/>
                </a:solidFill>
                <a:latin typeface="Times New Roman" panose="02020603050405020304" pitchFamily="18" charset="0"/>
                <a:cs typeface="Times New Roman" panose="02020603050405020304" pitchFamily="18" charset="0"/>
              </a:rPr>
              <a:t> </a:t>
            </a:r>
          </a:p>
          <a:p>
            <a:pPr algn="just">
              <a:lnSpc>
                <a:spcPct val="150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When caries is extensive, reduction of one or more of the cusps for capping may be indicated. </a:t>
            </a:r>
          </a:p>
          <a:p>
            <a:pPr algn="just">
              <a:lnSpc>
                <a:spcPct val="150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 When the </a:t>
            </a:r>
            <a:r>
              <a:rPr lang="en-US" dirty="0" err="1">
                <a:latin typeface="Times New Roman" panose="02020603050405020304" pitchFamily="18" charset="0"/>
                <a:cs typeface="Times New Roman" panose="02020603050405020304" pitchFamily="18" charset="0"/>
              </a:rPr>
              <a:t>facio</a:t>
            </a:r>
            <a:r>
              <a:rPr lang="en-US" dirty="0">
                <a:latin typeface="Times New Roman" panose="02020603050405020304" pitchFamily="18" charset="0"/>
                <a:cs typeface="Times New Roman" panose="02020603050405020304" pitchFamily="18" charset="0"/>
              </a:rPr>
              <a:t> lingual extension of the occlusal preparation exceeds </a:t>
            </a:r>
            <a:r>
              <a:rPr lang="en-US" b="1" dirty="0">
                <a:solidFill>
                  <a:srgbClr val="FF0000"/>
                </a:solidFill>
                <a:latin typeface="Times New Roman" panose="02020603050405020304" pitchFamily="18" charset="0"/>
                <a:cs typeface="Times New Roman" panose="02020603050405020304" pitchFamily="18" charset="0"/>
              </a:rPr>
              <a:t>2/3rd</a:t>
            </a:r>
            <a:r>
              <a:rPr lang="en-US" dirty="0">
                <a:latin typeface="Times New Roman" panose="02020603050405020304" pitchFamily="18" charset="0"/>
                <a:cs typeface="Times New Roman" panose="02020603050405020304" pitchFamily="18" charset="0"/>
              </a:rPr>
              <a:t> the distance between the facial and lingual cusp</a:t>
            </a:r>
          </a:p>
        </p:txBody>
      </p:sp>
      <p:pic>
        <p:nvPicPr>
          <p:cNvPr id="2097156" name="Picture 2" descr="Tooth caps refer to a part of a restoration that replaces the pointy cusp of back molar teeth."/>
          <p:cNvPicPr>
            <a:picLocks noChangeAspect="1" noChangeArrowheads="1"/>
          </p:cNvPicPr>
          <p:nvPr/>
        </p:nvPicPr>
        <p:blipFill>
          <a:blip r:embed="rId2" cstate="print"/>
          <a:srcRect/>
          <a:stretch>
            <a:fillRect/>
          </a:stretch>
        </p:blipFill>
        <p:spPr bwMode="auto">
          <a:xfrm>
            <a:off x="10739471" y="214291"/>
            <a:ext cx="1295367" cy="1295367"/>
          </a:xfrm>
          <a:prstGeom prst="rect">
            <a:avLst/>
          </a:prstGeom>
          <a:noFill/>
          <a:ln>
            <a:solidFill>
              <a:schemeClr val="tx1"/>
            </a:solidFill>
          </a:ln>
        </p:spPr>
      </p:pic>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4" name="Content Placeholder 2"/>
          <p:cNvSpPr>
            <a:spLocks noGrp="1"/>
          </p:cNvSpPr>
          <p:nvPr>
            <p:ph sz="half" idx="1"/>
          </p:nvPr>
        </p:nvSpPr>
        <p:spPr>
          <a:xfrm>
            <a:off x="839571" y="533401"/>
            <a:ext cx="5180251" cy="3810000"/>
          </a:xfrm>
        </p:spPr>
        <p:txBody>
          <a:bodyPr>
            <a:noAutofit/>
          </a:bodyPr>
          <a:lstStyle/>
          <a:p>
            <a:pPr algn="just"/>
            <a:r>
              <a:rPr lang="en-US" sz="2400" dirty="0">
                <a:latin typeface="Times New Roman" panose="02020603050405020304" pitchFamily="18" charset="0"/>
                <a:cs typeface="Times New Roman" panose="02020603050405020304" pitchFamily="18" charset="0"/>
              </a:rPr>
              <a:t>Depth cuts should be made on the remaining occlusal surface of each cusp to be capped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rPr>
              <a:t>side of a carbide fissure bur or a suitable diamond instrument.  </a:t>
            </a:r>
          </a:p>
          <a:p>
            <a:pPr algn="just"/>
            <a:r>
              <a:rPr lang="en-US" sz="2400" dirty="0">
                <a:latin typeface="Times New Roman" panose="02020603050405020304" pitchFamily="18" charset="0"/>
                <a:cs typeface="Times New Roman" panose="02020603050405020304" pitchFamily="18" charset="0"/>
              </a:rPr>
              <a:t>The depth cuts should be </a:t>
            </a:r>
            <a:r>
              <a:rPr lang="en-US" sz="2400" b="1" dirty="0">
                <a:solidFill>
                  <a:srgbClr val="C00000"/>
                </a:solidFill>
                <a:latin typeface="Times New Roman" panose="02020603050405020304" pitchFamily="18" charset="0"/>
                <a:cs typeface="Times New Roman" panose="02020603050405020304" pitchFamily="18" charset="0"/>
              </a:rPr>
              <a:t>2 mm </a:t>
            </a:r>
            <a:r>
              <a:rPr lang="en-US" sz="2400" dirty="0">
                <a:latin typeface="Times New Roman" panose="02020603050405020304" pitchFamily="18" charset="0"/>
                <a:cs typeface="Times New Roman" panose="02020603050405020304" pitchFamily="18" charset="0"/>
              </a:rPr>
              <a:t>deep for functional cusps and </a:t>
            </a:r>
          </a:p>
          <a:p>
            <a:pPr algn="just"/>
            <a:endParaRPr lang="en-US" sz="2400" dirty="0">
              <a:latin typeface="Times New Roman" panose="02020603050405020304" pitchFamily="18" charset="0"/>
              <a:cs typeface="Times New Roman" panose="02020603050405020304" pitchFamily="18" charset="0"/>
            </a:endParaRPr>
          </a:p>
          <a:p>
            <a:pPr algn="just"/>
            <a:r>
              <a:rPr lang="en-US" sz="2400" b="1" dirty="0">
                <a:solidFill>
                  <a:srgbClr val="C00000"/>
                </a:solidFill>
                <a:latin typeface="Times New Roman" panose="02020603050405020304" pitchFamily="18" charset="0"/>
                <a:cs typeface="Times New Roman" panose="02020603050405020304" pitchFamily="18" charset="0"/>
              </a:rPr>
              <a:t>1.5 mm </a:t>
            </a:r>
            <a:r>
              <a:rPr lang="en-US" sz="2400" dirty="0">
                <a:latin typeface="Times New Roman" panose="02020603050405020304" pitchFamily="18" charset="0"/>
                <a:cs typeface="Times New Roman" panose="02020603050405020304" pitchFamily="18" charset="0"/>
              </a:rPr>
              <a:t>deep minimum for nonfunctional cusps.</a:t>
            </a:r>
          </a:p>
          <a:p>
            <a:pPr algn="just"/>
            <a:r>
              <a:rPr lang="en-US" sz="2400" dirty="0">
                <a:latin typeface="Times New Roman" panose="02020603050405020304" pitchFamily="18" charset="0"/>
                <a:cs typeface="Times New Roman" panose="02020603050405020304" pitchFamily="18" charset="0"/>
              </a:rPr>
              <a:t>Using the depth cut as a guide, the reductions is completed to provide for an uniform reduction of tooth structure.  </a:t>
            </a:r>
          </a:p>
          <a:p>
            <a:pPr algn="just"/>
            <a:r>
              <a:rPr lang="en-US" sz="2400" dirty="0">
                <a:latin typeface="Times New Roman" panose="02020603050405020304" pitchFamily="18" charset="0"/>
                <a:cs typeface="Times New Roman" panose="02020603050405020304" pitchFamily="18" charset="0"/>
              </a:rPr>
              <a:t>The occlusal contour of the reduced cusp should be similar to the normal contour of the unreduced cusp</a:t>
            </a:r>
          </a:p>
        </p:txBody>
      </p:sp>
      <p:pic>
        <p:nvPicPr>
          <p:cNvPr id="2097157" name="Picture 9"/>
          <p:cNvPicPr>
            <a:picLocks noChangeAspect="1"/>
          </p:cNvPicPr>
          <p:nvPr/>
        </p:nvPicPr>
        <p:blipFill>
          <a:blip r:embed="rId2"/>
          <a:stretch>
            <a:fillRect/>
          </a:stretch>
        </p:blipFill>
        <p:spPr>
          <a:xfrm>
            <a:off x="6329052" y="1905001"/>
            <a:ext cx="5535020" cy="1809752"/>
          </a:xfrm>
          <a:prstGeom prst="rect">
            <a:avLst/>
          </a:prstGeom>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
          <p:cNvSpPr>
            <a:spLocks noGrp="1"/>
          </p:cNvSpPr>
          <p:nvPr>
            <p:ph type="title"/>
          </p:nvPr>
        </p:nvSpPr>
        <p:spPr/>
        <p:txBody>
          <a:bodyPr/>
          <a:lstStyle/>
          <a:p>
            <a:r>
              <a:rPr lang="en-US" b="1" u="sng" dirty="0">
                <a:solidFill>
                  <a:schemeClr val="accent1">
                    <a:lumMod val="75000"/>
                  </a:schemeClr>
                </a:solidFill>
                <a:latin typeface="Times New Roman" panose="02020603050405020304" pitchFamily="18" charset="0"/>
                <a:cs typeface="Times New Roman" panose="02020603050405020304" pitchFamily="18" charset="0"/>
              </a:rPr>
              <a:t>CONTENTS</a:t>
            </a:r>
            <a:r>
              <a:rPr lang="en-US" dirty="0">
                <a:solidFill>
                  <a:schemeClr val="accent1">
                    <a:lumMod val="75000"/>
                  </a:schemeClr>
                </a:solidFill>
                <a:latin typeface="Times New Roman" panose="02020603050405020304" pitchFamily="18" charset="0"/>
                <a:cs typeface="Times New Roman" panose="02020603050405020304" pitchFamily="18" charset="0"/>
              </a:rPr>
              <a:t> </a:t>
            </a:r>
          </a:p>
        </p:txBody>
      </p:sp>
      <p:sp>
        <p:nvSpPr>
          <p:cNvPr id="1048593" name="Content Placeholder 2"/>
          <p:cNvSpPr>
            <a:spLocks noGrp="1"/>
          </p:cNvSpPr>
          <p:nvPr>
            <p:ph idx="1"/>
          </p:nvPr>
        </p:nvSpPr>
        <p:spPr/>
        <p:txBody>
          <a:bodyPr>
            <a:noAutofit/>
          </a:bodyPr>
          <a:lstStyle/>
          <a:p>
            <a:pPr lvl="0"/>
            <a:r>
              <a:rPr lang="en-US" dirty="0">
                <a:latin typeface="Times New Roman" panose="02020603050405020304" pitchFamily="18" charset="0"/>
                <a:cs typeface="Times New Roman" panose="02020603050405020304" pitchFamily="18" charset="0"/>
              </a:rPr>
              <a:t>Introduction							</a:t>
            </a:r>
          </a:p>
          <a:p>
            <a:pPr lvl="0"/>
            <a:r>
              <a:rPr lang="en-US" dirty="0">
                <a:latin typeface="Times New Roman" panose="02020603050405020304" pitchFamily="18" charset="0"/>
                <a:cs typeface="Times New Roman" panose="02020603050405020304" pitchFamily="18" charset="0"/>
              </a:rPr>
              <a:t>Indications and contraindications			</a:t>
            </a:r>
          </a:p>
          <a:p>
            <a:pPr lvl="0"/>
            <a:r>
              <a:rPr lang="en-US" dirty="0">
                <a:latin typeface="Times New Roman" panose="02020603050405020304" pitchFamily="18" charset="0"/>
                <a:cs typeface="Times New Roman" panose="02020603050405020304" pitchFamily="18" charset="0"/>
              </a:rPr>
              <a:t>Factors to be considered.</a:t>
            </a:r>
          </a:p>
          <a:p>
            <a:pPr lvl="0"/>
            <a:r>
              <a:rPr lang="en-US" dirty="0">
                <a:latin typeface="Times New Roman" panose="02020603050405020304" pitchFamily="18" charset="0"/>
                <a:cs typeface="Times New Roman" panose="02020603050405020304" pitchFamily="18" charset="0"/>
              </a:rPr>
              <a:t>Advantages and disadvantages				</a:t>
            </a:r>
          </a:p>
          <a:p>
            <a:pPr lvl="0"/>
            <a:r>
              <a:rPr lang="en-US" dirty="0">
                <a:latin typeface="Times New Roman" panose="02020603050405020304" pitchFamily="18" charset="0"/>
                <a:cs typeface="Times New Roman" panose="02020603050405020304" pitchFamily="18" charset="0"/>
              </a:rPr>
              <a:t>Pin retained amalgam restorations			</a:t>
            </a:r>
          </a:p>
          <a:p>
            <a:pPr lvl="0"/>
            <a:r>
              <a:rPr lang="en-US" dirty="0">
                <a:latin typeface="Times New Roman" panose="02020603050405020304" pitchFamily="18" charset="0"/>
                <a:cs typeface="Times New Roman" panose="02020603050405020304" pitchFamily="18" charset="0"/>
              </a:rPr>
              <a:t>Tooth preparation for pin retained amalgam restorations 			</a:t>
            </a:r>
          </a:p>
          <a:p>
            <a:pPr lvl="0"/>
            <a:r>
              <a:rPr lang="en-US" dirty="0">
                <a:latin typeface="Times New Roman" panose="02020603050405020304" pitchFamily="18" charset="0"/>
                <a:cs typeface="Times New Roman" panose="02020603050405020304" pitchFamily="18" charset="0"/>
              </a:rPr>
              <a:t>Retentive pins					</a:t>
            </a:r>
          </a:p>
          <a:p>
            <a:pPr lvl="0"/>
            <a:r>
              <a:rPr lang="en-US" dirty="0">
                <a:latin typeface="Times New Roman" panose="02020603050405020304" pitchFamily="18" charset="0"/>
                <a:cs typeface="Times New Roman" panose="02020603050405020304" pitchFamily="18" charset="0"/>
              </a:rPr>
              <a:t>Mechanical aspect of pin retained restoration</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Content Placeholder 2"/>
          <p:cNvSpPr>
            <a:spLocks noGrp="1"/>
          </p:cNvSpPr>
          <p:nvPr>
            <p:ph sz="half" idx="1"/>
          </p:nvPr>
        </p:nvSpPr>
        <p:spPr>
          <a:xfrm>
            <a:off x="809588" y="2643183"/>
            <a:ext cx="10900032" cy="5643563"/>
          </a:xfrm>
        </p:spPr>
        <p:txBody>
          <a:bodyPr>
            <a:normAutofit/>
          </a:bodyPr>
          <a:lstStyle/>
          <a:p>
            <a:pPr algn="just">
              <a:lnSpc>
                <a:spcPct val="150000"/>
              </a:lnSpc>
            </a:pPr>
            <a:r>
              <a:rPr lang="en-US" dirty="0">
                <a:latin typeface="Times New Roman" pitchFamily="18" charset="0"/>
                <a:cs typeface="Times New Roman" pitchFamily="18" charset="0"/>
              </a:rPr>
              <a:t>improve its resistance to fracture from </a:t>
            </a:r>
            <a:r>
              <a:rPr lang="en-US" dirty="0" err="1">
                <a:latin typeface="Times New Roman" pitchFamily="18" charset="0"/>
                <a:cs typeface="Times New Roman" pitchFamily="18" charset="0"/>
              </a:rPr>
              <a:t>occlusal</a:t>
            </a:r>
            <a:r>
              <a:rPr lang="en-US" dirty="0">
                <a:latin typeface="Times New Roman" pitchFamily="18" charset="0"/>
                <a:cs typeface="Times New Roman" pitchFamily="18" charset="0"/>
              </a:rPr>
              <a:t> forces.  </a:t>
            </a:r>
          </a:p>
          <a:p>
            <a:pPr algn="just">
              <a:lnSpc>
                <a:spcPct val="150000"/>
              </a:lnSpc>
            </a:pPr>
            <a:r>
              <a:rPr lang="en-US" sz="2400" dirty="0">
                <a:latin typeface="Times New Roman" pitchFamily="18" charset="0"/>
                <a:cs typeface="Times New Roman" pitchFamily="18" charset="0"/>
              </a:rPr>
              <a:t>When reducing only one of two facial or lingual cusps, The cusp reduction should be extended first past the facial or lingual groove creating a vertical wall against the adjacent unreduced cusp.  </a:t>
            </a:r>
          </a:p>
          <a:p>
            <a:pPr algn="just">
              <a:lnSpc>
                <a:spcPct val="150000"/>
              </a:lnSpc>
            </a:pPr>
            <a:endParaRPr lang="en-US" dirty="0">
              <a:latin typeface="Times New Roman" pitchFamily="18" charset="0"/>
              <a:cs typeface="Times New Roman" pitchFamily="18" charset="0"/>
            </a:endParaRPr>
          </a:p>
        </p:txBody>
      </p:sp>
      <p:sp>
        <p:nvSpPr>
          <p:cNvPr id="1048646" name="Rectangle 4"/>
          <p:cNvSpPr/>
          <p:nvPr/>
        </p:nvSpPr>
        <p:spPr>
          <a:xfrm>
            <a:off x="952464" y="214290"/>
            <a:ext cx="10072758" cy="2308324"/>
          </a:xfrm>
          <a:prstGeom prst="rect">
            <a:avLst/>
          </a:prstGeom>
          <a:solidFill>
            <a:schemeClr val="accent4">
              <a:lumMod val="40000"/>
              <a:lumOff val="60000"/>
            </a:schemeClr>
          </a:solidFill>
        </p:spPr>
        <p:txBody>
          <a:bodyPr wrap="square">
            <a:spAutoFit/>
          </a:bodyPr>
          <a:lstStyle/>
          <a:p>
            <a:pPr algn="just">
              <a:lnSpc>
                <a:spcPct val="150000"/>
              </a:lnSpc>
            </a:pPr>
            <a:r>
              <a:rPr lang="en-US" sz="2400" b="1" dirty="0">
                <a:solidFill>
                  <a:schemeClr val="accent6">
                    <a:lumMod val="50000"/>
                  </a:schemeClr>
                </a:solidFill>
                <a:latin typeface="Times New Roman" pitchFamily="18" charset="0"/>
                <a:cs typeface="Times New Roman" pitchFamily="18" charset="0"/>
              </a:rPr>
              <a:t>Any sharp internal corners of the tooth preparation formed at the junction of the prepared surfaces should be rounded  which reduce stress concentration in the amalgam </a:t>
            </a:r>
          </a:p>
          <a:p>
            <a:pPr algn="just">
              <a:lnSpc>
                <a:spcPct val="150000"/>
              </a:lnSpc>
              <a:buFont typeface="Wingdings" panose="05000000000000000000" pitchFamily="2" charset="2"/>
              <a:buNone/>
            </a:pPr>
            <a:endParaRPr lang="en-US" sz="2400" dirty="0">
              <a:solidFill>
                <a:schemeClr val="accent6">
                  <a:lumMod val="50000"/>
                </a:schemeClr>
              </a:solidFill>
              <a:latin typeface="Times New Roman" pitchFamily="18" charset="0"/>
              <a:cs typeface="Times New Roman" pitchFamily="18" charset="0"/>
              <a:sym typeface="Wingdings" panose="05000000000000000000" pitchFamily="2" charset="2"/>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69" name="Title 2"/>
          <p:cNvSpPr>
            <a:spLocks noGrp="1"/>
          </p:cNvSpPr>
          <p:nvPr>
            <p:ph type="title"/>
          </p:nvPr>
        </p:nvSpPr>
        <p:spPr/>
        <p:txBody>
          <a:bodyPr/>
          <a:lstStyle/>
          <a:p>
            <a:r>
              <a:rPr lang="en-US" b="1" u="sng" dirty="0"/>
              <a:t>TAKE HOME MESSAGE </a:t>
            </a:r>
            <a:br>
              <a:rPr lang="en-US" b="1" u="sng" dirty="0"/>
            </a:br>
            <a:r>
              <a:rPr lang="en-US" b="1" u="sng" dirty="0"/>
              <a:t> </a:t>
            </a:r>
          </a:p>
        </p:txBody>
      </p:sp>
      <p:sp>
        <p:nvSpPr>
          <p:cNvPr id="1048970" name="Content Placeholder 1"/>
          <p:cNvSpPr>
            <a:spLocks noGrp="1"/>
          </p:cNvSpPr>
          <p:nvPr>
            <p:ph idx="1"/>
          </p:nvPr>
        </p:nvSpPr>
        <p:spPr>
          <a:solidFill>
            <a:schemeClr val="accent1">
              <a:lumMod val="60000"/>
              <a:lumOff val="40000"/>
            </a:schemeClr>
          </a:solidFill>
        </p:spPr>
        <p:txBody>
          <a:bodyPr/>
          <a:lstStyle/>
          <a:p>
            <a:pPr algn="just"/>
            <a:r>
              <a:rPr lang="en-US" dirty="0">
                <a:cs typeface="Times New Roman" panose="02020603050405020304" pitchFamily="18" charset="0"/>
              </a:rPr>
              <a:t> </a:t>
            </a:r>
            <a:r>
              <a:rPr lang="en-US" dirty="0">
                <a:latin typeface="Garamond" panose="02020404030301010803" pitchFamily="18" charset="0"/>
                <a:cs typeface="Times New Roman" panose="02020603050405020304" pitchFamily="18" charset="0"/>
              </a:rPr>
              <a:t>Because of its history, the complex amalgam restorations may be the most frequently placed complex restoration.   </a:t>
            </a:r>
          </a:p>
          <a:p>
            <a:pPr algn="just"/>
            <a:r>
              <a:rPr lang="en-US" dirty="0">
                <a:latin typeface="Garamond" panose="02020404030301010803" pitchFamily="18" charset="0"/>
                <a:cs typeface="Times New Roman" panose="02020603050405020304" pitchFamily="18" charset="0"/>
              </a:rPr>
              <a:t>However due to the increasing benefits of composites, the many types of auxiliary retention forms available, and the variations of tooth preparations required for complex restorations, the operator should be familiar with all of these techniques, if he or she is to use these restorations on a regular basis. </a:t>
            </a:r>
          </a:p>
          <a:p>
            <a:endParaRPr lang="en-US" dirty="0"/>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CC9B-E56B-879D-3FD1-1ABF079CC43B}"/>
              </a:ext>
            </a:extLst>
          </p:cNvPr>
          <p:cNvSpPr>
            <a:spLocks noGrp="1"/>
          </p:cNvSpPr>
          <p:nvPr>
            <p:ph type="title"/>
          </p:nvPr>
        </p:nvSpPr>
        <p:spPr/>
        <p:txBody>
          <a:bodyPr/>
          <a:lstStyle/>
          <a:p>
            <a:r>
              <a:rPr lang="en-US" dirty="0"/>
              <a:t>QUESTIONS</a:t>
            </a:r>
            <a:endParaRPr lang="en-IN" dirty="0"/>
          </a:p>
        </p:txBody>
      </p:sp>
      <p:sp>
        <p:nvSpPr>
          <p:cNvPr id="3" name="Content Placeholder 2">
            <a:extLst>
              <a:ext uri="{FF2B5EF4-FFF2-40B4-BE49-F238E27FC236}">
                <a16:creationId xmlns:a16="http://schemas.microsoft.com/office/drawing/2014/main" id="{2434C39B-E17E-33DD-9927-6F5EA7A8FAF1}"/>
              </a:ext>
            </a:extLst>
          </p:cNvPr>
          <p:cNvSpPr>
            <a:spLocks noGrp="1"/>
          </p:cNvSpPr>
          <p:nvPr>
            <p:ph idx="1"/>
          </p:nvPr>
        </p:nvSpPr>
        <p:spPr/>
        <p:txBody>
          <a:bodyPr/>
          <a:lstStyle/>
          <a:p>
            <a:r>
              <a:rPr lang="en-IN" dirty="0"/>
              <a:t>TYPES OF AMALGAM RESTORATION </a:t>
            </a:r>
          </a:p>
          <a:p>
            <a:r>
              <a:rPr lang="en-IN" dirty="0"/>
              <a:t>INDICATION </a:t>
            </a:r>
          </a:p>
          <a:p>
            <a:r>
              <a:rPr lang="en-IN" dirty="0"/>
              <a:t>CONTRAINDICATION </a:t>
            </a:r>
          </a:p>
          <a:p>
            <a:r>
              <a:rPr lang="en-IN" dirty="0"/>
              <a:t>ADVANTAGES </a:t>
            </a:r>
          </a:p>
          <a:p>
            <a:r>
              <a:rPr lang="en-IN" dirty="0"/>
              <a:t>DISADVANTAGES</a:t>
            </a:r>
          </a:p>
        </p:txBody>
      </p:sp>
    </p:spTree>
    <p:extLst>
      <p:ext uri="{BB962C8B-B14F-4D97-AF65-F5344CB8AC3E}">
        <p14:creationId xmlns:p14="http://schemas.microsoft.com/office/powerpoint/2010/main" val="4685823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1" name="Content Placeholder 1"/>
          <p:cNvSpPr>
            <a:spLocks noGrp="1"/>
          </p:cNvSpPr>
          <p:nvPr>
            <p:ph idx="1"/>
          </p:nvPr>
        </p:nvSpPr>
        <p:spPr>
          <a:xfrm>
            <a:off x="738150" y="1071547"/>
            <a:ext cx="10614282" cy="5105417"/>
          </a:xfrm>
        </p:spPr>
        <p:txBody>
          <a:bodyPr>
            <a:normAutofit fontScale="92500" lnSpcReduction="10000"/>
          </a:bodyPr>
          <a:lstStyle/>
          <a:p>
            <a:pPr algn="just">
              <a:spcBef>
                <a:spcPct val="50000"/>
              </a:spcBef>
            </a:pPr>
            <a:r>
              <a:rPr lang="en-US" altLang="ja-JP" b="1" u="sng" dirty="0">
                <a:ea typeface="MS Mincho" panose="02020609040205080304" pitchFamily="49" charset="-128"/>
              </a:rPr>
              <a:t>REFERENCES:</a:t>
            </a:r>
          </a:p>
          <a:p>
            <a:pPr marL="0" indent="0" algn="just">
              <a:spcBef>
                <a:spcPct val="50000"/>
              </a:spcBef>
              <a:buNone/>
            </a:pPr>
            <a:r>
              <a:rPr lang="en-US" altLang="ja-JP" dirty="0">
                <a:ea typeface="MS Mincho" panose="02020609040205080304" pitchFamily="49" charset="-128"/>
              </a:rPr>
              <a:t>1. </a:t>
            </a:r>
            <a:r>
              <a:rPr lang="en-US" altLang="ja-JP" dirty="0" err="1">
                <a:ea typeface="MS Mincho" panose="02020609040205080304" pitchFamily="49" charset="-128"/>
              </a:rPr>
              <a:t>Sturdevant's</a:t>
            </a:r>
            <a:r>
              <a:rPr lang="en-US" altLang="ja-JP" dirty="0">
                <a:ea typeface="MS Mincho" panose="02020609040205080304" pitchFamily="49" charset="-128"/>
              </a:rPr>
              <a:t> Art and Science of Operative Dentistry 	- fourth Edition</a:t>
            </a:r>
          </a:p>
          <a:p>
            <a:pPr marL="0" indent="0" algn="just">
              <a:spcBef>
                <a:spcPct val="50000"/>
              </a:spcBef>
              <a:buNone/>
            </a:pPr>
            <a:r>
              <a:rPr lang="en-US" altLang="ja-JP" dirty="0">
                <a:ea typeface="MS Mincho" panose="02020609040205080304" pitchFamily="49" charset="-128"/>
              </a:rPr>
              <a:t>2. Operative Dentistry - Modern theory and practice - 	First Edition- </a:t>
            </a:r>
            <a:r>
              <a:rPr lang="en-US" altLang="ja-JP" dirty="0">
                <a:ea typeface="ＭＳ Ｐゴシック" panose="020B0600070205080204" pitchFamily="34" charset="-128"/>
              </a:rPr>
              <a:t>M.A. </a:t>
            </a:r>
            <a:r>
              <a:rPr lang="en-US" altLang="ja-JP" dirty="0" err="1">
                <a:ea typeface="ＭＳ Ｐゴシック" panose="020B0600070205080204" pitchFamily="34" charset="-128"/>
              </a:rPr>
              <a:t>Marzouk</a:t>
            </a:r>
            <a:endParaRPr lang="en-US" altLang="ja-JP" dirty="0">
              <a:ea typeface="MS Mincho" panose="02020609040205080304" pitchFamily="49" charset="-128"/>
            </a:endParaRPr>
          </a:p>
          <a:p>
            <a:pPr marL="0" indent="0" algn="just">
              <a:spcBef>
                <a:spcPct val="50000"/>
              </a:spcBef>
              <a:buNone/>
            </a:pPr>
            <a:r>
              <a:rPr lang="en-US" altLang="ja-JP" dirty="0">
                <a:ea typeface="MS Mincho" panose="02020609040205080304" pitchFamily="49" charset="-128"/>
              </a:rPr>
              <a:t>3. Text book of operative dentistry - </a:t>
            </a:r>
            <a:r>
              <a:rPr lang="en-US" altLang="ja-JP" dirty="0" err="1">
                <a:ea typeface="MS Mincho" panose="02020609040205080304" pitchFamily="49" charset="-128"/>
              </a:rPr>
              <a:t>Vimal</a:t>
            </a:r>
            <a:r>
              <a:rPr lang="en-US" altLang="ja-JP" dirty="0">
                <a:ea typeface="MS Mincho" panose="02020609040205080304" pitchFamily="49" charset="-128"/>
              </a:rPr>
              <a:t> K. </a:t>
            </a:r>
            <a:r>
              <a:rPr lang="en-US" altLang="ja-JP" dirty="0" err="1">
                <a:ea typeface="MS Mincho" panose="02020609040205080304" pitchFamily="49" charset="-128"/>
              </a:rPr>
              <a:t>Sikri</a:t>
            </a:r>
            <a:endParaRPr lang="en-US" altLang="ja-JP" dirty="0">
              <a:ea typeface="MS Mincho" panose="02020609040205080304" pitchFamily="49" charset="-128"/>
            </a:endParaRPr>
          </a:p>
          <a:p>
            <a:pPr marL="0" indent="0" algn="just">
              <a:spcBef>
                <a:spcPct val="50000"/>
              </a:spcBef>
              <a:buNone/>
            </a:pPr>
            <a:r>
              <a:rPr lang="en-US" dirty="0"/>
              <a:t>4.Fundamentals of Operative Dentistry- Summit JB- 2</a:t>
            </a:r>
            <a:r>
              <a:rPr lang="en-US" baseline="30000" dirty="0"/>
              <a:t>nd</a:t>
            </a:r>
            <a:r>
              <a:rPr lang="en-US" dirty="0"/>
              <a:t> edition</a:t>
            </a:r>
          </a:p>
          <a:p>
            <a:pPr marL="0" indent="0" algn="just">
              <a:spcBef>
                <a:spcPct val="50000"/>
              </a:spcBef>
              <a:buNone/>
            </a:pPr>
            <a:r>
              <a:rPr lang="en-US" dirty="0"/>
              <a:t>5.Text book of operative dentistry </a:t>
            </a:r>
            <a:r>
              <a:rPr lang="en-US" dirty="0">
                <a:sym typeface="Wingdings" panose="05000000000000000000" pitchFamily="2" charset="2"/>
              </a:rPr>
              <a:t> </a:t>
            </a:r>
            <a:r>
              <a:rPr lang="en-US" dirty="0" err="1">
                <a:sym typeface="Wingdings" panose="05000000000000000000" pitchFamily="2" charset="2"/>
              </a:rPr>
              <a:t>nisha</a:t>
            </a:r>
            <a:r>
              <a:rPr lang="en-US" dirty="0">
                <a:sym typeface="Wingdings" panose="05000000000000000000" pitchFamily="2" charset="2"/>
              </a:rPr>
              <a:t> </a:t>
            </a:r>
            <a:r>
              <a:rPr lang="en-US" dirty="0" err="1">
                <a:sym typeface="Wingdings" panose="05000000000000000000" pitchFamily="2" charset="2"/>
              </a:rPr>
              <a:t>carg,amit</a:t>
            </a:r>
            <a:r>
              <a:rPr lang="en-US" dirty="0">
                <a:sym typeface="Wingdings" panose="05000000000000000000" pitchFamily="2" charset="2"/>
              </a:rPr>
              <a:t> </a:t>
            </a:r>
            <a:r>
              <a:rPr lang="en-US" dirty="0" err="1">
                <a:sym typeface="Wingdings" panose="05000000000000000000" pitchFamily="2" charset="2"/>
              </a:rPr>
              <a:t>carg</a:t>
            </a:r>
            <a:endParaRPr lang="en-US" dirty="0">
              <a:sym typeface="Wingdings" panose="05000000000000000000" pitchFamily="2" charset="2"/>
            </a:endParaRPr>
          </a:p>
          <a:p>
            <a:pPr marL="0" indent="0" algn="just">
              <a:spcBef>
                <a:spcPct val="50000"/>
              </a:spcBef>
              <a:buNone/>
            </a:pPr>
            <a:r>
              <a:rPr lang="en-US" dirty="0"/>
              <a:t>6.Principles and Practice of Operative Dentistry-Gerald T. </a:t>
            </a:r>
            <a:r>
              <a:rPr lang="en-US" dirty="0" err="1"/>
              <a:t>Charbeneau</a:t>
            </a:r>
            <a:r>
              <a:rPr lang="en-US" dirty="0"/>
              <a:t>-Third edition.</a:t>
            </a:r>
          </a:p>
          <a:p>
            <a:pPr marL="0" indent="0" algn="just">
              <a:spcBef>
                <a:spcPct val="50000"/>
              </a:spcBef>
              <a:buNone/>
            </a:pPr>
            <a:r>
              <a:rPr lang="en-US" dirty="0"/>
              <a:t>7.Clinical operative dentistry-principles and </a:t>
            </a:r>
            <a:r>
              <a:rPr lang="en-US" dirty="0" err="1"/>
              <a:t>practice</a:t>
            </a:r>
            <a:r>
              <a:rPr lang="en-US" dirty="0" err="1">
                <a:sym typeface="Wingdings" panose="05000000000000000000" pitchFamily="2" charset="2"/>
              </a:rPr>
              <a:t>ramya</a:t>
            </a:r>
            <a:r>
              <a:rPr lang="en-US" dirty="0">
                <a:sym typeface="Wingdings" panose="05000000000000000000" pitchFamily="2" charset="2"/>
              </a:rPr>
              <a:t> </a:t>
            </a:r>
            <a:r>
              <a:rPr lang="en-US" dirty="0" err="1">
                <a:sym typeface="Wingdings" panose="05000000000000000000" pitchFamily="2" charset="2"/>
              </a:rPr>
              <a:t>Raghu,Raghu</a:t>
            </a:r>
            <a:r>
              <a:rPr lang="en-US" dirty="0">
                <a:sym typeface="Wingdings" panose="05000000000000000000" pitchFamily="2" charset="2"/>
              </a:rPr>
              <a:t> </a:t>
            </a:r>
            <a:r>
              <a:rPr lang="en-US" dirty="0" err="1">
                <a:sym typeface="Wingdings" panose="05000000000000000000" pitchFamily="2" charset="2"/>
              </a:rPr>
              <a:t>sreenivasan</a:t>
            </a:r>
            <a:endParaRPr lang="en-US" dirty="0"/>
          </a:p>
          <a:p>
            <a:pPr marL="0" indent="0" algn="just">
              <a:spcBef>
                <a:spcPct val="50000"/>
              </a:spcBef>
              <a:buNone/>
            </a:pPr>
            <a:endParaRPr lang="en-US" dirty="0">
              <a:sym typeface="Wingdings" panose="05000000000000000000" pitchFamily="2" charset="2"/>
            </a:endParaRPr>
          </a:p>
          <a:p>
            <a:pPr marL="0" indent="0" algn="just">
              <a:spcBef>
                <a:spcPct val="50000"/>
              </a:spcBef>
              <a:buNone/>
            </a:pPr>
            <a:endParaRPr lang="en-US" dirty="0"/>
          </a:p>
          <a:p>
            <a:pPr marL="0" indent="0" algn="just">
              <a:spcBef>
                <a:spcPct val="50000"/>
              </a:spcBef>
              <a:buNone/>
            </a:pPr>
            <a:endParaRPr lang="en-US" altLang="ja-JP" dirty="0">
              <a:ea typeface="MS Mincho" panose="02020609040205080304" pitchFamily="49" charset="-128"/>
            </a:endParaRPr>
          </a:p>
          <a:p>
            <a:pPr marL="0" indent="0" algn="just">
              <a:spcBef>
                <a:spcPct val="50000"/>
              </a:spcBef>
              <a:buNone/>
            </a:pPr>
            <a:endParaRPr lang="en-US" dirty="0">
              <a:ea typeface="MS Mincho" panose="02020609040205080304" pitchFamily="49" charset="-128"/>
            </a:endParaRPr>
          </a:p>
          <a:p>
            <a:pPr marL="0" indent="0">
              <a:buNone/>
            </a:pPr>
            <a:endParaRPr lang="en-US" dirty="0"/>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9BC79-A3FC-0498-11C6-678393A8BF88}"/>
              </a:ext>
            </a:extLst>
          </p:cNvPr>
          <p:cNvSpPr>
            <a:spLocks noGrp="1"/>
          </p:cNvSpPr>
          <p:nvPr>
            <p:ph type="title"/>
          </p:nvPr>
        </p:nvSpPr>
        <p:spPr/>
        <p:txBody>
          <a:bodyPr/>
          <a:lstStyle/>
          <a:p>
            <a:r>
              <a:rPr lang="en-US" dirty="0"/>
              <a:t>THANK YOU</a:t>
            </a:r>
            <a:endParaRPr lang="en-IN" dirty="0"/>
          </a:p>
        </p:txBody>
      </p:sp>
      <p:sp>
        <p:nvSpPr>
          <p:cNvPr id="3" name="Content Placeholder 2">
            <a:extLst>
              <a:ext uri="{FF2B5EF4-FFF2-40B4-BE49-F238E27FC236}">
                <a16:creationId xmlns:a16="http://schemas.microsoft.com/office/drawing/2014/main" id="{E7A24926-19D8-AC58-08E5-853F0BED8321}"/>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713420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Title 2"/>
          <p:cNvSpPr>
            <a:spLocks noGrp="1"/>
          </p:cNvSpPr>
          <p:nvPr>
            <p:ph type="title"/>
          </p:nvPr>
        </p:nvSpPr>
        <p:spPr>
          <a:xfrm>
            <a:off x="762685" y="1"/>
            <a:ext cx="10512862" cy="1325563"/>
          </a:xfrm>
        </p:spPr>
        <p:txBody>
          <a:bodyPr/>
          <a:lstStyle/>
          <a:p>
            <a:r>
              <a:rPr lang="en-US" b="1" u="sng" dirty="0">
                <a:solidFill>
                  <a:schemeClr val="accent1">
                    <a:lumMod val="75000"/>
                  </a:schemeClr>
                </a:solidFill>
              </a:rPr>
              <a:t>INTRODUCTION </a:t>
            </a:r>
          </a:p>
        </p:txBody>
      </p:sp>
      <p:sp>
        <p:nvSpPr>
          <p:cNvPr id="1048596" name="Content Placeholder 1"/>
          <p:cNvSpPr>
            <a:spLocks noGrp="1"/>
          </p:cNvSpPr>
          <p:nvPr>
            <p:ph idx="1"/>
          </p:nvPr>
        </p:nvSpPr>
        <p:spPr>
          <a:xfrm>
            <a:off x="685800" y="1447801"/>
            <a:ext cx="10666632" cy="4729163"/>
          </a:xfrm>
        </p:spPr>
        <p:txBody>
          <a:bodyPr>
            <a:normAutofit fontScale="91667" lnSpcReduction="10000"/>
          </a:bodyPr>
          <a:lstStyle/>
          <a:p>
            <a:pPr algn="just">
              <a:lnSpc>
                <a:spcPct val="150000"/>
              </a:lnSpc>
            </a:pPr>
            <a:r>
              <a:rPr lang="en-IN" sz="2400" dirty="0">
                <a:latin typeface="Times New Roman" panose="02020603050405020304" pitchFamily="18" charset="0"/>
                <a:cs typeface="Times New Roman" panose="02020603050405020304" pitchFamily="18" charset="0"/>
              </a:rPr>
              <a:t>Historically, the term complex amalgam restoration referred to one that involved three or more surfaces of a tooth. The term has been redefined in recent years to refer to an amalgam restoration that replaces one or more cusps</a:t>
            </a:r>
          </a:p>
          <a:p>
            <a:pPr algn="just">
              <a:lnSpc>
                <a:spcPct val="150000"/>
              </a:lnSpc>
            </a:pPr>
            <a:r>
              <a:rPr lang="en-IN" sz="2400" dirty="0">
                <a:latin typeface="Times New Roman" panose="02020603050405020304" pitchFamily="18" charset="0"/>
                <a:cs typeface="Times New Roman" panose="02020603050405020304" pitchFamily="18" charset="0"/>
              </a:rPr>
              <a:t>When a </a:t>
            </a:r>
            <a:r>
              <a:rPr lang="en-IN" sz="2400" dirty="0" err="1">
                <a:latin typeface="Times New Roman" panose="02020603050405020304" pitchFamily="18" charset="0"/>
                <a:cs typeface="Times New Roman" panose="02020603050405020304" pitchFamily="18" charset="0"/>
              </a:rPr>
              <a:t>cuspal</a:t>
            </a:r>
            <a:r>
              <a:rPr lang="en-IN" sz="2400" dirty="0">
                <a:latin typeface="Times New Roman" panose="02020603050405020304" pitchFamily="18" charset="0"/>
                <a:cs typeface="Times New Roman" panose="02020603050405020304" pitchFamily="18" charset="0"/>
              </a:rPr>
              <a:t>-coverage restoration is indicated, a gold alloy casting is considered by many to be the restoration of choice. Newer ceramic materials with high strength and wear resistance also represent viable options for these restorations. </a:t>
            </a:r>
          </a:p>
          <a:p>
            <a:pPr algn="just">
              <a:lnSpc>
                <a:spcPct val="150000"/>
              </a:lnSpc>
            </a:pPr>
            <a:r>
              <a:rPr lang="en-IN" sz="2400" dirty="0">
                <a:latin typeface="Times New Roman" panose="02020603050405020304" pitchFamily="18" charset="0"/>
                <a:cs typeface="Times New Roman" panose="02020603050405020304" pitchFamily="18" charset="0"/>
              </a:rPr>
              <a:t>However, for various reasons, an indirect material cannot always be chosen as the definitive restoration. In these situations, amalgam is an excellent alternative restorative material.</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6790704"/>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2"/>
          <p:cNvSpPr>
            <a:spLocks noGrp="1"/>
          </p:cNvSpPr>
          <p:nvPr>
            <p:ph type="title"/>
          </p:nvPr>
        </p:nvSpPr>
        <p:spPr/>
        <p:txBody>
          <a:bodyPr/>
          <a:lstStyle/>
          <a:p>
            <a:r>
              <a:rPr lang="en-US" b="1" u="sng" dirty="0">
                <a:solidFill>
                  <a:schemeClr val="accent1">
                    <a:lumMod val="75000"/>
                  </a:schemeClr>
                </a:solidFill>
              </a:rPr>
              <a:t>DEFINITION </a:t>
            </a:r>
          </a:p>
        </p:txBody>
      </p:sp>
      <p:sp>
        <p:nvSpPr>
          <p:cNvPr id="1048598" name="Content Placeholder 1"/>
          <p:cNvSpPr>
            <a:spLocks noGrp="1"/>
          </p:cNvSpPr>
          <p:nvPr>
            <p:ph idx="1"/>
          </p:nvPr>
        </p:nvSpPr>
        <p:spPr>
          <a:xfrm>
            <a:off x="881026" y="2786058"/>
            <a:ext cx="10512862" cy="4351338"/>
          </a:xfrm>
        </p:spPr>
        <p:txBody>
          <a:bodyPr/>
          <a:lstStyle/>
          <a:p>
            <a:pPr algn="just">
              <a:lnSpc>
                <a:spcPct val="150000"/>
              </a:lnSpc>
            </a:pPr>
            <a:endParaRPr lang="en-US"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These restorations usually involve the replacement of </a:t>
            </a:r>
            <a:r>
              <a:rPr lang="en-US" b="1" dirty="0">
                <a:solidFill>
                  <a:srgbClr val="FF0000"/>
                </a:solidFill>
                <a:latin typeface="Times New Roman" panose="02020603050405020304" pitchFamily="18" charset="0"/>
                <a:cs typeface="Times New Roman" panose="02020603050405020304" pitchFamily="18" charset="0"/>
              </a:rPr>
              <a:t>one or more </a:t>
            </a:r>
            <a:r>
              <a:rPr lang="en-US" dirty="0">
                <a:latin typeface="Times New Roman" panose="02020603050405020304" pitchFamily="18" charset="0"/>
                <a:cs typeface="Times New Roman" panose="02020603050405020304" pitchFamily="18" charset="0"/>
              </a:rPr>
              <a:t>missing cusps , and often, they utilize a bonding technique.</a:t>
            </a:r>
          </a:p>
          <a:p>
            <a:pPr algn="just"/>
            <a:endParaRPr lang="en-US" dirty="0"/>
          </a:p>
        </p:txBody>
      </p:sp>
      <p:sp>
        <p:nvSpPr>
          <p:cNvPr id="1048599" name="Rectangle 3"/>
          <p:cNvSpPr/>
          <p:nvPr/>
        </p:nvSpPr>
        <p:spPr>
          <a:xfrm>
            <a:off x="1095340" y="1428737"/>
            <a:ext cx="10501386" cy="1996441"/>
          </a:xfrm>
          <a:prstGeom prst="rect">
            <a:avLst/>
          </a:prstGeom>
          <a:solidFill>
            <a:schemeClr val="accent4">
              <a:lumMod val="20000"/>
              <a:lumOff val="80000"/>
            </a:schemeClr>
          </a:solidFill>
          <a:ln>
            <a:solidFill>
              <a:schemeClr val="tx1">
                <a:lumMod val="85000"/>
                <a:lumOff val="15000"/>
              </a:schemeClr>
            </a:solidFill>
          </a:ln>
        </p:spPr>
        <p:txBody>
          <a:bodyPr wrap="square">
            <a:spAutoFit/>
          </a:bodyPr>
          <a:lstStyle/>
          <a:p>
            <a:pPr algn="just">
              <a:lnSpc>
                <a:spcPct val="150000"/>
              </a:lnSpc>
            </a:pPr>
            <a:r>
              <a:rPr lang="en-US" sz="2800" b="1" dirty="0">
                <a:latin typeface="Times New Roman" panose="02020603050405020304" pitchFamily="18" charset="0"/>
                <a:cs typeface="Times New Roman" panose="02020603050405020304" pitchFamily="18" charset="0"/>
              </a:rPr>
              <a:t>Complex posterior restorations are used to replace missing tooth structure of teeth that have fractured or are severely involved with caries or existing restorative material.( </a:t>
            </a:r>
            <a:r>
              <a:rPr lang="en-US" sz="2800" b="1" dirty="0" err="1">
                <a:latin typeface="Times New Roman" panose="02020603050405020304" pitchFamily="18" charset="0"/>
                <a:cs typeface="Times New Roman" panose="02020603050405020304" pitchFamily="18" charset="0"/>
              </a:rPr>
              <a:t>Sturdevant’s</a:t>
            </a:r>
            <a:r>
              <a:rPr lang="en-US" sz="28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5045786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Title 2"/>
          <p:cNvSpPr>
            <a:spLocks noGrp="1"/>
          </p:cNvSpPr>
          <p:nvPr>
            <p:ph type="title"/>
          </p:nvPr>
        </p:nvSpPr>
        <p:spPr/>
        <p:txBody>
          <a:bodyPr>
            <a:noAutofit/>
          </a:bodyPr>
          <a:lstStyle/>
          <a:p>
            <a:pPr algn="ctr"/>
            <a:r>
              <a:rPr lang="en-US" sz="3600" b="1" u="sng" dirty="0">
                <a:solidFill>
                  <a:schemeClr val="accent5">
                    <a:lumMod val="75000"/>
                  </a:schemeClr>
                </a:solidFill>
              </a:rPr>
              <a:t>FACTORS DETERMINING THE APPROPRIATENESS</a:t>
            </a:r>
            <a:br>
              <a:rPr lang="en-US" sz="3600" b="1" u="sng" dirty="0">
                <a:solidFill>
                  <a:schemeClr val="accent5">
                    <a:lumMod val="75000"/>
                  </a:schemeClr>
                </a:solidFill>
              </a:rPr>
            </a:br>
            <a:r>
              <a:rPr lang="en-US" sz="3600" b="1" u="sng" dirty="0">
                <a:solidFill>
                  <a:schemeClr val="accent5">
                    <a:lumMod val="75000"/>
                  </a:schemeClr>
                </a:solidFill>
              </a:rPr>
              <a:t> OF A COMPLEX RESTORATION</a:t>
            </a:r>
            <a:br>
              <a:rPr lang="en-US" sz="3600" b="1" u="sng" dirty="0"/>
            </a:br>
            <a:endParaRPr lang="en-US" sz="3600" b="1" dirty="0"/>
          </a:p>
        </p:txBody>
      </p:sp>
      <p:sp>
        <p:nvSpPr>
          <p:cNvPr id="1048601" name="Content Placeholder 1"/>
          <p:cNvSpPr>
            <a:spLocks noGrp="1"/>
          </p:cNvSpPr>
          <p:nvPr>
            <p:ph idx="1"/>
          </p:nvPr>
        </p:nvSpPr>
        <p:spPr/>
        <p:txBody>
          <a:bodyPr>
            <a:normAutofit/>
          </a:bodyPr>
          <a:lstStyle/>
          <a:p>
            <a:pPr marL="0" indent="0">
              <a:buNone/>
            </a:pPr>
            <a:r>
              <a:rPr lang="en-US" b="1" i="1" u="sng" dirty="0"/>
              <a:t>Resistance and retention forms </a:t>
            </a:r>
            <a:r>
              <a:rPr lang="en-US" u="sng" dirty="0">
                <a:latin typeface="Times New Roman" panose="02020603050405020304" pitchFamily="18" charset="0"/>
                <a:cs typeface="Times New Roman" panose="02020603050405020304" pitchFamily="18" charset="0"/>
              </a:rPr>
              <a:t> </a:t>
            </a:r>
          </a:p>
          <a:p>
            <a:pPr algn="just">
              <a:lnSpc>
                <a:spcPct val="150000"/>
              </a:lnSpc>
              <a:buNone/>
            </a:pPr>
            <a:r>
              <a:rPr lang="en-US" dirty="0">
                <a:latin typeface="Times New Roman" panose="02020603050405020304" pitchFamily="18" charset="0"/>
                <a:cs typeface="Times New Roman" panose="02020603050405020304" pitchFamily="18" charset="0"/>
              </a:rPr>
              <a:t>        When conventional retention features are not adequate because of insufficient tooth structure, </a:t>
            </a:r>
            <a:r>
              <a:rPr lang="en-US" dirty="0">
                <a:solidFill>
                  <a:srgbClr val="FF0000"/>
                </a:solidFill>
                <a:latin typeface="Times New Roman" panose="02020603050405020304" pitchFamily="18" charset="0"/>
                <a:cs typeface="Times New Roman" panose="02020603050405020304" pitchFamily="18" charset="0"/>
              </a:rPr>
              <a:t>pins, </a:t>
            </a:r>
            <a:r>
              <a:rPr lang="en-US" dirty="0" err="1">
                <a:solidFill>
                  <a:srgbClr val="FF0000"/>
                </a:solidFill>
                <a:latin typeface="Times New Roman" panose="02020603050405020304" pitchFamily="18" charset="0"/>
                <a:cs typeface="Times New Roman" panose="02020603050405020304" pitchFamily="18" charset="0"/>
              </a:rPr>
              <a:t>nonpin</a:t>
            </a:r>
            <a:r>
              <a:rPr lang="en-US" dirty="0">
                <a:solidFill>
                  <a:srgbClr val="FF0000"/>
                </a:solidFill>
                <a:latin typeface="Times New Roman" panose="02020603050405020304" pitchFamily="18" charset="0"/>
                <a:cs typeface="Times New Roman" panose="02020603050405020304" pitchFamily="18" charset="0"/>
              </a:rPr>
              <a:t> mechanical features, amalgam bonding</a:t>
            </a:r>
            <a:r>
              <a:rPr lang="en-US" dirty="0">
                <a:latin typeface="Times New Roman" panose="02020603050405020304" pitchFamily="18" charset="0"/>
                <a:cs typeface="Times New Roman" panose="02020603050405020304" pitchFamily="18" charset="0"/>
              </a:rPr>
              <a:t> techniques may be used to enhance retention form.  They also provide additional resistance form to the restoration.</a:t>
            </a:r>
          </a:p>
          <a:p>
            <a:pPr algn="just">
              <a:lnSpc>
                <a:spcPct val="15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735595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Content Placeholder 1"/>
          <p:cNvSpPr>
            <a:spLocks noGrp="1"/>
          </p:cNvSpPr>
          <p:nvPr>
            <p:ph idx="1"/>
          </p:nvPr>
        </p:nvSpPr>
        <p:spPr>
          <a:xfrm>
            <a:off x="839570" y="1142985"/>
            <a:ext cx="10512862" cy="5033979"/>
          </a:xfrm>
        </p:spPr>
        <p:txBody>
          <a:bodyPr>
            <a:normAutofit fontScale="95833"/>
          </a:bodyPr>
          <a:lstStyle/>
          <a:p>
            <a:pPr marL="0" indent="0" algn="just">
              <a:buNone/>
            </a:pPr>
            <a:r>
              <a:rPr lang="en-US" sz="3000" b="1" i="1" u="sng" dirty="0">
                <a:latin typeface="Times New Roman" panose="02020603050405020304" pitchFamily="18" charset="0"/>
                <a:cs typeface="Times New Roman" panose="02020603050405020304" pitchFamily="18" charset="0"/>
              </a:rPr>
              <a:t>Status and prognosis of the tooth</a:t>
            </a:r>
            <a:endParaRPr lang="en-US" sz="3000" u="sng" dirty="0">
              <a:latin typeface="Times New Roman" panose="02020603050405020304" pitchFamily="18" charset="0"/>
              <a:cs typeface="Times New Roman" panose="02020603050405020304" pitchFamily="18" charset="0"/>
            </a:endParaRPr>
          </a:p>
          <a:p>
            <a:pPr marL="571500" indent="-571500" algn="just">
              <a:lnSpc>
                <a:spcPct val="150000"/>
              </a:lnSpc>
              <a:buNone/>
            </a:pPr>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 tooth which is grossly decayed that may require endodontic therapy or crown lengthening or that has an uncertain periodontal prognosis is often treated initially with a </a:t>
            </a:r>
            <a:r>
              <a:rPr lang="en-US" sz="2400" dirty="0">
                <a:solidFill>
                  <a:srgbClr val="00B050"/>
                </a:solidFill>
                <a:latin typeface="Times New Roman" panose="02020603050405020304" pitchFamily="18" charset="0"/>
                <a:cs typeface="Times New Roman" panose="02020603050405020304" pitchFamily="18" charset="0"/>
              </a:rPr>
              <a:t>control restoration</a:t>
            </a:r>
            <a:r>
              <a:rPr lang="en-US" sz="2400" dirty="0">
                <a:latin typeface="Times New Roman" panose="02020603050405020304" pitchFamily="18" charset="0"/>
                <a:cs typeface="Times New Roman" panose="02020603050405020304" pitchFamily="18" charset="0"/>
              </a:rPr>
              <a:t>, which helps to:</a:t>
            </a:r>
          </a:p>
          <a:p>
            <a:pPr marL="571500" indent="-571500" algn="just">
              <a:lnSpc>
                <a:spcPct val="150000"/>
              </a:lnSpc>
              <a:buFont typeface="Wingdings" panose="05000000000000000000" pitchFamily="2" charset="2"/>
              <a:buChar char="Ø"/>
            </a:pPr>
            <a:r>
              <a:rPr lang="en-US" sz="2400" dirty="0">
                <a:solidFill>
                  <a:srgbClr val="FF0000"/>
                </a:solidFill>
                <a:latin typeface="Times New Roman" panose="02020603050405020304" pitchFamily="18" charset="0"/>
                <a:cs typeface="Times New Roman" panose="02020603050405020304" pitchFamily="18" charset="0"/>
              </a:rPr>
              <a:t>Isolate</a:t>
            </a:r>
            <a:r>
              <a:rPr lang="en-US" sz="2400" dirty="0">
                <a:latin typeface="Times New Roman" panose="02020603050405020304" pitchFamily="18" charset="0"/>
                <a:cs typeface="Times New Roman" panose="02020603050405020304" pitchFamily="18" charset="0"/>
              </a:rPr>
              <a:t> the pulp from the oral cavity</a:t>
            </a:r>
          </a:p>
          <a:p>
            <a:pPr marL="571500" indent="-571500" algn="just">
              <a:lnSpc>
                <a:spcPct val="150000"/>
              </a:lnSpc>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Provide an </a:t>
            </a:r>
            <a:r>
              <a:rPr lang="en-US" sz="2400" dirty="0">
                <a:solidFill>
                  <a:srgbClr val="FF0000"/>
                </a:solidFill>
                <a:latin typeface="Times New Roman" panose="02020603050405020304" pitchFamily="18" charset="0"/>
                <a:cs typeface="Times New Roman" panose="02020603050405020304" pitchFamily="18" charset="0"/>
              </a:rPr>
              <a:t>anatomic contour </a:t>
            </a:r>
            <a:r>
              <a:rPr lang="en-US" sz="2400" dirty="0">
                <a:latin typeface="Times New Roman" panose="02020603050405020304" pitchFamily="18" charset="0"/>
                <a:cs typeface="Times New Roman" panose="02020603050405020304" pitchFamily="18" charset="0"/>
              </a:rPr>
              <a:t>against which the gingival tissue may be healthier </a:t>
            </a:r>
          </a:p>
          <a:p>
            <a:pPr marL="571500" indent="-571500" algn="just">
              <a:lnSpc>
                <a:spcPct val="150000"/>
              </a:lnSpc>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Facilitate </a:t>
            </a:r>
            <a:r>
              <a:rPr lang="en-US" sz="2400" dirty="0">
                <a:solidFill>
                  <a:srgbClr val="FF0000"/>
                </a:solidFill>
                <a:latin typeface="Times New Roman" panose="02020603050405020304" pitchFamily="18" charset="0"/>
                <a:cs typeface="Times New Roman" panose="02020603050405020304" pitchFamily="18" charset="0"/>
              </a:rPr>
              <a:t>control of caries and plaque </a:t>
            </a:r>
          </a:p>
          <a:p>
            <a:pPr marL="571500" indent="-571500" algn="just">
              <a:lnSpc>
                <a:spcPct val="150000"/>
              </a:lnSpc>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Provide some </a:t>
            </a:r>
            <a:r>
              <a:rPr lang="en-US" sz="2400" dirty="0">
                <a:solidFill>
                  <a:srgbClr val="FF0000"/>
                </a:solidFill>
                <a:latin typeface="Times New Roman" panose="02020603050405020304" pitchFamily="18" charset="0"/>
                <a:cs typeface="Times New Roman" panose="02020603050405020304" pitchFamily="18" charset="0"/>
              </a:rPr>
              <a:t>resistance</a:t>
            </a:r>
            <a:r>
              <a:rPr lang="en-US" sz="2400" dirty="0">
                <a:latin typeface="Times New Roman" panose="02020603050405020304" pitchFamily="18" charset="0"/>
                <a:cs typeface="Times New Roman" panose="02020603050405020304" pitchFamily="18" charset="0"/>
              </a:rPr>
              <a:t> against tooth fracture</a:t>
            </a:r>
          </a:p>
        </p:txBody>
      </p:sp>
    </p:spTree>
    <p:extLst>
      <p:ext uri="{BB962C8B-B14F-4D97-AF65-F5344CB8AC3E}">
        <p14:creationId xmlns:p14="http://schemas.microsoft.com/office/powerpoint/2010/main" val="1800573350"/>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Content Placeholder 1"/>
          <p:cNvSpPr>
            <a:spLocks noGrp="1"/>
          </p:cNvSpPr>
          <p:nvPr>
            <p:ph idx="1"/>
          </p:nvPr>
        </p:nvSpPr>
        <p:spPr/>
        <p:txBody>
          <a:bodyPr>
            <a:normAutofit fontScale="88927"/>
          </a:bodyPr>
          <a:lstStyle/>
          <a:p>
            <a:pPr marL="0" indent="0" algn="just">
              <a:lnSpc>
                <a:spcPct val="150000"/>
              </a:lnSpc>
              <a:buNone/>
            </a:pPr>
            <a:r>
              <a:rPr lang="en-US" b="1" i="1" u="sng" dirty="0">
                <a:latin typeface="Times New Roman" panose="02020603050405020304" pitchFamily="18" charset="0"/>
                <a:cs typeface="Times New Roman" panose="02020603050405020304" pitchFamily="18" charset="0"/>
              </a:rPr>
              <a:t>Role of the tooth in overall treatment plan</a:t>
            </a:r>
            <a:endParaRPr lang="en-US" u="sng"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Abutment teeth for fixed prosthesis may utilize a complex restoration as a </a:t>
            </a:r>
            <a:r>
              <a:rPr lang="en-US" b="1" dirty="0">
                <a:solidFill>
                  <a:srgbClr val="FF0000"/>
                </a:solidFill>
                <a:latin typeface="Times New Roman" panose="02020603050405020304" pitchFamily="18" charset="0"/>
                <a:cs typeface="Times New Roman" panose="02020603050405020304" pitchFamily="18" charset="0"/>
              </a:rPr>
              <a:t>foundation</a:t>
            </a:r>
            <a:r>
              <a:rPr lang="en-US" dirty="0">
                <a:solidFill>
                  <a:schemeClr val="accent1"/>
                </a:solidFill>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ie</a:t>
            </a:r>
            <a:r>
              <a:rPr lang="en-US" dirty="0">
                <a:latin typeface="Times New Roman" panose="02020603050405020304" pitchFamily="18" charset="0"/>
                <a:cs typeface="Times New Roman" panose="02020603050405020304" pitchFamily="18" charset="0"/>
              </a:rPr>
              <a:t> if adequate resistance and retention forms can be provided. </a:t>
            </a:r>
          </a:p>
          <a:p>
            <a:pPr algn="just">
              <a:lnSpc>
                <a:spcPct val="150000"/>
              </a:lnSpc>
            </a:pPr>
            <a:r>
              <a:rPr lang="en-US" dirty="0">
                <a:latin typeface="Times New Roman" panose="02020603050405020304" pitchFamily="18" charset="0"/>
                <a:cs typeface="Times New Roman" panose="02020603050405020304" pitchFamily="18" charset="0"/>
              </a:rPr>
              <a:t>For periodontal and orthodontic patients, the complex restoration may be the restoration of choice until the final phase of treatment when cast restorations may be preferred. </a:t>
            </a:r>
          </a:p>
          <a:p>
            <a:pPr algn="just"/>
            <a:endParaRPr lang="en-US" dirty="0"/>
          </a:p>
        </p:txBody>
      </p:sp>
      <p:pic>
        <p:nvPicPr>
          <p:cNvPr id="2097153" name="Picture 3"/>
          <p:cNvPicPr>
            <a:picLocks noChangeAspect="1"/>
          </p:cNvPicPr>
          <p:nvPr/>
        </p:nvPicPr>
        <p:blipFill>
          <a:blip r:embed="rId2"/>
          <a:stretch>
            <a:fillRect/>
          </a:stretch>
        </p:blipFill>
        <p:spPr>
          <a:xfrm>
            <a:off x="8596330" y="214291"/>
            <a:ext cx="3443318" cy="2061659"/>
          </a:xfrm>
          <a:prstGeom prst="rect">
            <a:avLst/>
          </a:prstGeom>
          <a:ln w="28575">
            <a:solidFill>
              <a:schemeClr val="tx1">
                <a:lumMod val="75000"/>
                <a:lumOff val="25000"/>
              </a:schemeClr>
            </a:solidFill>
          </a:ln>
        </p:spPr>
      </p:pic>
    </p:spTree>
    <p:extLst>
      <p:ext uri="{BB962C8B-B14F-4D97-AF65-F5344CB8AC3E}">
        <p14:creationId xmlns:p14="http://schemas.microsoft.com/office/powerpoint/2010/main" val="1419469595"/>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Content Placeholder 1"/>
          <p:cNvSpPr>
            <a:spLocks noGrp="1"/>
          </p:cNvSpPr>
          <p:nvPr>
            <p:ph idx="1"/>
          </p:nvPr>
        </p:nvSpPr>
        <p:spPr>
          <a:xfrm>
            <a:off x="533400" y="762001"/>
            <a:ext cx="10436662" cy="5280027"/>
          </a:xfrm>
        </p:spPr>
        <p:txBody>
          <a:bodyPr>
            <a:normAutofit lnSpcReduction="10000"/>
          </a:bodyPr>
          <a:lstStyle/>
          <a:p>
            <a:pPr marL="0" indent="0" algn="just">
              <a:buNone/>
            </a:pPr>
            <a:r>
              <a:rPr lang="en-US" sz="2400" b="1" i="1" u="sng" dirty="0">
                <a:solidFill>
                  <a:schemeClr val="accent1">
                    <a:lumMod val="75000"/>
                  </a:schemeClr>
                </a:solidFill>
                <a:latin typeface="Times New Roman" panose="02020603050405020304" pitchFamily="18" charset="0"/>
                <a:cs typeface="Times New Roman" panose="02020603050405020304" pitchFamily="18" charset="0"/>
              </a:rPr>
              <a:t>OCCLUSION, ESTHETICS AND ECONOMICS</a:t>
            </a:r>
          </a:p>
          <a:p>
            <a:pPr marL="0" indent="0" algn="just">
              <a:buNone/>
            </a:pPr>
            <a:endParaRPr lang="en-US" sz="2400" u="sng" dirty="0">
              <a:solidFill>
                <a:schemeClr val="accent1">
                  <a:lumMod val="75000"/>
                </a:schemeClr>
              </a:solidFill>
              <a:latin typeface="Times New Roman" panose="02020603050405020304" pitchFamily="18" charset="0"/>
              <a:cs typeface="Times New Roman" panose="02020603050405020304" pitchFamily="18" charset="0"/>
            </a:endParaRPr>
          </a:p>
          <a:p>
            <a:pPr lvl="1"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indicated as interim restorations for teeth that require </a:t>
            </a:r>
            <a:r>
              <a:rPr lang="en-US" sz="2000" b="1" dirty="0">
                <a:solidFill>
                  <a:srgbClr val="FF0000"/>
                </a:solidFill>
                <a:latin typeface="Times New Roman" panose="02020603050405020304" pitchFamily="18" charset="0"/>
                <a:cs typeface="Times New Roman" panose="02020603050405020304" pitchFamily="18" charset="0"/>
              </a:rPr>
              <a:t>elaborate </a:t>
            </a:r>
            <a:r>
              <a:rPr lang="en-US" sz="2000" b="1" dirty="0" err="1">
                <a:solidFill>
                  <a:srgbClr val="FF0000"/>
                </a:solidFill>
                <a:latin typeface="Times New Roman" panose="02020603050405020304" pitchFamily="18" charset="0"/>
                <a:cs typeface="Times New Roman" panose="02020603050405020304" pitchFamily="18" charset="0"/>
              </a:rPr>
              <a:t>occlusal</a:t>
            </a:r>
            <a:r>
              <a:rPr lang="en-US" sz="2000" b="1" dirty="0">
                <a:solidFill>
                  <a:srgbClr val="FF0000"/>
                </a:solidFill>
                <a:latin typeface="Times New Roman" panose="02020603050405020304" pitchFamily="18" charset="0"/>
                <a:cs typeface="Times New Roman" panose="02020603050405020304" pitchFamily="18" charset="0"/>
              </a:rPr>
              <a:t> alterations</a:t>
            </a:r>
            <a:r>
              <a:rPr lang="en-US" sz="2000" dirty="0">
                <a:latin typeface="Times New Roman" panose="02020603050405020304" pitchFamily="18" charset="0"/>
                <a:cs typeface="Times New Roman" panose="02020603050405020304" pitchFamily="18" charset="0"/>
              </a:rPr>
              <a:t>. </a:t>
            </a:r>
          </a:p>
          <a:p>
            <a:pPr lvl="1"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When cost of the indirect restorations is a major factor for the patient, the complex       direct amalgam restoration  may be an appropriate treatment option</a:t>
            </a:r>
            <a:r>
              <a:rPr lang="en-US" dirty="0">
                <a:latin typeface="Times New Roman" panose="02020603050405020304" pitchFamily="18" charset="0"/>
                <a:cs typeface="Times New Roman" panose="02020603050405020304" pitchFamily="18" charset="0"/>
              </a:rPr>
              <a:t>. </a:t>
            </a:r>
          </a:p>
          <a:p>
            <a:pPr marL="457063" lvl="1" indent="0" algn="just">
              <a:lnSpc>
                <a:spcPct val="150000"/>
              </a:lnSpc>
              <a:buNone/>
            </a:pPr>
            <a:endParaRPr lang="en-US" dirty="0">
              <a:latin typeface="Times New Roman" panose="02020603050405020304" pitchFamily="18" charset="0"/>
              <a:cs typeface="Times New Roman" panose="02020603050405020304" pitchFamily="18" charset="0"/>
            </a:endParaRPr>
          </a:p>
          <a:p>
            <a:pPr marL="571500" indent="-571500" algn="just"/>
            <a:r>
              <a:rPr lang="en-US" b="1" i="1" u="sng" dirty="0">
                <a:solidFill>
                  <a:schemeClr val="accent1">
                    <a:lumMod val="75000"/>
                  </a:schemeClr>
                </a:solidFill>
                <a:latin typeface="Times New Roman" panose="02020603050405020304" pitchFamily="18" charset="0"/>
                <a:cs typeface="Times New Roman" panose="02020603050405020304" pitchFamily="18" charset="0"/>
              </a:rPr>
              <a:t>Age and Health of the patient</a:t>
            </a:r>
            <a:endParaRPr lang="en-US" b="1" u="sng" dirty="0">
              <a:solidFill>
                <a:schemeClr val="accent1">
                  <a:lumMod val="75000"/>
                </a:schemeClr>
              </a:solidFill>
              <a:latin typeface="Times New Roman" panose="02020603050405020304" pitchFamily="18" charset="0"/>
              <a:cs typeface="Times New Roman" panose="02020603050405020304" pitchFamily="18" charset="0"/>
            </a:endParaRPr>
          </a:p>
          <a:p>
            <a:pPr marL="571500" indent="-571500" algn="just">
              <a:lnSpc>
                <a:spcPct val="150000"/>
              </a:lnSpc>
              <a:buNone/>
            </a:pPr>
            <a:r>
              <a:rPr lang="en-US" sz="2400" dirty="0">
                <a:latin typeface="Times New Roman" panose="02020603050405020304" pitchFamily="18" charset="0"/>
                <a:cs typeface="Times New Roman" panose="02020603050405020304" pitchFamily="18" charset="0"/>
              </a:rPr>
              <a:t>      For some </a:t>
            </a:r>
            <a:r>
              <a:rPr lang="en-US" sz="2400" b="1" dirty="0">
                <a:solidFill>
                  <a:srgbClr val="FF0000"/>
                </a:solidFill>
                <a:latin typeface="Times New Roman" panose="02020603050405020304" pitchFamily="18" charset="0"/>
                <a:cs typeface="Times New Roman" panose="02020603050405020304" pitchFamily="18" charset="0"/>
              </a:rPr>
              <a:t>geriatric and debilitated </a:t>
            </a:r>
            <a:r>
              <a:rPr lang="en-US" sz="2400" dirty="0">
                <a:latin typeface="Times New Roman" panose="02020603050405020304" pitchFamily="18" charset="0"/>
                <a:cs typeface="Times New Roman" panose="02020603050405020304" pitchFamily="18" charset="0"/>
              </a:rPr>
              <a:t>patients complex amalgam restorations may be the treatment of choice over the more expensive and time consuming restorations </a:t>
            </a:r>
          </a:p>
          <a:p>
            <a:pPr algn="just"/>
            <a:endParaRPr lang="en-US" dirty="0"/>
          </a:p>
          <a:p>
            <a:pPr marL="571500" indent="-571500" algn="just">
              <a:buNone/>
            </a:pPr>
            <a:endParaRPr lang="en-US" dirty="0">
              <a:latin typeface="Garamond" panose="02020404030301010803" pitchFamily="18" charset="0"/>
            </a:endParaRPr>
          </a:p>
          <a:p>
            <a:pPr algn="just"/>
            <a:endParaRPr lang="en-US" dirty="0"/>
          </a:p>
        </p:txBody>
      </p:sp>
    </p:spTree>
    <p:extLst>
      <p:ext uri="{BB962C8B-B14F-4D97-AF65-F5344CB8AC3E}">
        <p14:creationId xmlns:p14="http://schemas.microsoft.com/office/powerpoint/2010/main" val="564755779"/>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1821</Words>
  <Application>Microsoft Office PowerPoint</Application>
  <PresentationFormat>Widescreen</PresentationFormat>
  <Paragraphs>200</Paragraphs>
  <Slides>34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Book Antiqua</vt:lpstr>
      <vt:lpstr>Calibri</vt:lpstr>
      <vt:lpstr>Calibri Light</vt:lpstr>
      <vt:lpstr>Century Schoolbook</vt:lpstr>
      <vt:lpstr>Garamond</vt:lpstr>
      <vt:lpstr>Times New Roman</vt:lpstr>
      <vt:lpstr>Wingdings</vt:lpstr>
      <vt:lpstr>Office Theme</vt:lpstr>
      <vt:lpstr>PowerPoint Presentation</vt:lpstr>
      <vt:lpstr>Specific learning Objectives </vt:lpstr>
      <vt:lpstr>CONTENTS </vt:lpstr>
      <vt:lpstr>INTRODUCTION </vt:lpstr>
      <vt:lpstr>DEFINITION </vt:lpstr>
      <vt:lpstr>FACTORS DETERMINING THE APPROPRIATENESS  OF A COMPLEX RESTORATION </vt:lpstr>
      <vt:lpstr>PowerPoint Presentation</vt:lpstr>
      <vt:lpstr>PowerPoint Presentation</vt:lpstr>
      <vt:lpstr>PowerPoint Presentation</vt:lpstr>
      <vt:lpstr>PowerPoint Presentation</vt:lpstr>
      <vt:lpstr>PowerPoint Presentation</vt:lpstr>
      <vt:lpstr>INDICATIONS </vt:lpstr>
      <vt:lpstr>CONTRAINDICATION </vt:lpstr>
      <vt:lpstr>ADVANTAGES </vt:lpstr>
      <vt:lpstr>DISADVANTAGES </vt:lpstr>
      <vt:lpstr>PowerPoint Presentation</vt:lpstr>
      <vt:lpstr>RETENTION  AND  RESISTANCE FORM</vt:lpstr>
      <vt:lpstr>NON  PIN  MECHANICAL  FEATURES</vt:lpstr>
      <vt:lpstr>Types of complex amalgam restoration </vt:lpstr>
      <vt:lpstr>PIN RETAINED RESTORATION </vt:lpstr>
      <vt:lpstr>PIN RETAINED RESTORATION </vt:lpstr>
      <vt:lpstr>PowerPoint Presentation</vt:lpstr>
      <vt:lpstr>PowerPoint Presentation</vt:lpstr>
      <vt:lpstr>PowerPoint Presentation</vt:lpstr>
      <vt:lpstr>INDICATION </vt:lpstr>
      <vt:lpstr>ADVANTAGES</vt:lpstr>
      <vt:lpstr>DISADVANTAGES</vt:lpstr>
      <vt:lpstr>TOOTH PREPARATION </vt:lpstr>
      <vt:lpstr>PowerPoint Presentation</vt:lpstr>
      <vt:lpstr>PowerPoint Presentation</vt:lpstr>
      <vt:lpstr>TAKE HOME MESSAGE   </vt:lpstr>
      <vt:lpstr>QUESTIONS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ahmed ali Khan</dc:creator>
  <cp:lastModifiedBy>shalvi wadighare</cp:lastModifiedBy>
  <cp:revision>4</cp:revision>
  <dcterms:created xsi:type="dcterms:W3CDTF">2023-04-18T04:14:14Z</dcterms:created>
  <dcterms:modified xsi:type="dcterms:W3CDTF">2023-04-19T05:36:55Z</dcterms:modified>
</cp:coreProperties>
</file>